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6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2591-5FB5-4774-AD8B-2E2F82278D9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1E4-2916-4222-8CD8-28B65720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747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2591-5FB5-4774-AD8B-2E2F82278D9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1E4-2916-4222-8CD8-28B65720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025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2591-5FB5-4774-AD8B-2E2F82278D9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1E4-2916-4222-8CD8-28B65720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70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2591-5FB5-4774-AD8B-2E2F82278D9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1E4-2916-4222-8CD8-28B65720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84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2591-5FB5-4774-AD8B-2E2F82278D9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1E4-2916-4222-8CD8-28B65720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93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2591-5FB5-4774-AD8B-2E2F82278D9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1E4-2916-4222-8CD8-28B65720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649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2591-5FB5-4774-AD8B-2E2F82278D9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1E4-2916-4222-8CD8-28B65720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985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2591-5FB5-4774-AD8B-2E2F82278D9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1E4-2916-4222-8CD8-28B65720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175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2591-5FB5-4774-AD8B-2E2F82278D9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1E4-2916-4222-8CD8-28B65720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98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2591-5FB5-4774-AD8B-2E2F82278D9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1E4-2916-4222-8CD8-28B65720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36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2591-5FB5-4774-AD8B-2E2F82278D9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1E4-2916-4222-8CD8-28B65720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55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D2591-5FB5-4774-AD8B-2E2F82278D9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F21E4-2916-4222-8CD8-28B65720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493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15211" t="18351" r="5279" b="59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605349" y="5734594"/>
            <a:ext cx="4376057" cy="6400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Сентябрь 2019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67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15031" t="19639" r="5278" b="758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561703" y="2024743"/>
            <a:ext cx="391886" cy="2090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561703" y="2973978"/>
            <a:ext cx="391886" cy="2090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61703" y="4258492"/>
            <a:ext cx="391886" cy="2090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533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16661" t="19317" r="2743" b="694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75106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16842" t="18672" r="3651" b="888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67197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16478" t="19317" r="3649" b="630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8091" y="1423851"/>
            <a:ext cx="10816046" cy="4637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9531" y="1103811"/>
            <a:ext cx="10398035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Образовательные технологии и тренинги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063" y="1886592"/>
            <a:ext cx="114038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66CCFF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66CCFF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утренний сбор»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образовательное событие»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66CCFF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66CCFF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развивающая предметно-пространственная среда»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u="sng" dirty="0" smtClean="0">
                <a:solidFill>
                  <a:srgbClr val="0070C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u="sng" dirty="0">
                <a:solidFill>
                  <a:srgbClr val="0070C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3200" b="1" u="sng" dirty="0" smtClean="0">
                <a:solidFill>
                  <a:srgbClr val="0070C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результат: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70C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инициативность </a:t>
            </a:r>
            <a:r>
              <a:rPr lang="ru-RU" sz="3200" b="1" dirty="0">
                <a:solidFill>
                  <a:srgbClr val="0070C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самостоятельность» </a:t>
            </a:r>
          </a:p>
          <a:p>
            <a:pPr marL="914400" lvl="1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70C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мышление </a:t>
            </a:r>
            <a:r>
              <a:rPr lang="ru-RU" sz="3200" b="1" dirty="0">
                <a:solidFill>
                  <a:srgbClr val="0070C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воображение»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B0F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B0F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учимся слышать голос ребенка»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диалог с ребенком как образовательная технология» </a:t>
            </a:r>
          </a:p>
        </p:txBody>
      </p:sp>
    </p:spTree>
    <p:extLst>
      <p:ext uri="{BB962C8B-B14F-4D97-AF65-F5344CB8AC3E}">
        <p14:creationId xmlns:p14="http://schemas.microsoft.com/office/powerpoint/2010/main" xmlns="" val="235008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16478" t="19317" r="3649" b="630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8091" y="1423851"/>
            <a:ext cx="10816046" cy="4637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27909" y="1246512"/>
            <a:ext cx="907868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Изменения в организации занятий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4063" y="1886592"/>
            <a:ext cx="114038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Уменьшено </a:t>
            </a:r>
            <a:r>
              <a:rPr lang="ru-RU" sz="32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фронтальных занятий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B0F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Введены </a:t>
            </a:r>
            <a:r>
              <a:rPr lang="ru-RU" sz="3200" b="1" dirty="0">
                <a:solidFill>
                  <a:srgbClr val="00B0F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формы, такие как «утренний сбор», «событие», «день открытых дверей», «развивающий диалог» и др.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Увеличена </a:t>
            </a:r>
            <a:r>
              <a:rPr lang="ru-RU" sz="32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доля программного содержания, которая переносится на </a:t>
            </a:r>
            <a:r>
              <a:rPr lang="ru-RU" sz="3200" b="1" u="sng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проектную деятельность, событийность, утренний сбор, режимные моменты и пр.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B0F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Вводится </a:t>
            </a:r>
            <a:r>
              <a:rPr lang="ru-RU" sz="3200" b="1" dirty="0">
                <a:solidFill>
                  <a:srgbClr val="00B0F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построения детского сообщества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Предлагается </a:t>
            </a:r>
            <a:r>
              <a:rPr lang="ru-RU" sz="32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широкий спектр дополнительных занятий</a:t>
            </a:r>
          </a:p>
        </p:txBody>
      </p:sp>
    </p:spTree>
    <p:extLst>
      <p:ext uri="{BB962C8B-B14F-4D97-AF65-F5344CB8AC3E}">
        <p14:creationId xmlns:p14="http://schemas.microsoft.com/office/powerpoint/2010/main" xmlns="" val="63964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16478" t="19317" r="3649" b="630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8091" y="1423851"/>
            <a:ext cx="10816046" cy="4637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58091" y="1005840"/>
            <a:ext cx="5545567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Что можно сделать?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820" y="1619794"/>
            <a:ext cx="1193035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000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3000" b="1" dirty="0">
                <a:solidFill>
                  <a:srgbClr val="00B05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Изменить</a:t>
            </a:r>
            <a:r>
              <a:rPr lang="ru-RU" sz="3000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предметно-пространственную среду </a:t>
            </a:r>
            <a:r>
              <a:rPr lang="ru-RU" sz="3000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ФГОС ДО</a:t>
            </a:r>
          </a:p>
          <a:p>
            <a:pPr lvl="1"/>
            <a:r>
              <a:rPr lang="ru-RU" sz="3000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3000" b="1" dirty="0">
                <a:solidFill>
                  <a:srgbClr val="FF6699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</a:t>
            </a:r>
            <a:r>
              <a:rPr lang="ru-RU" sz="3000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пространство детской реализации </a:t>
            </a:r>
            <a:r>
              <a:rPr lang="ru-RU" sz="3000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перевести ребенка в позицию личности</a:t>
            </a:r>
          </a:p>
          <a:p>
            <a:pPr lvl="2"/>
            <a:r>
              <a:rPr lang="ru-RU" sz="3000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3000" b="1" dirty="0">
                <a:solidFill>
                  <a:srgbClr val="00B05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Изменить</a:t>
            </a:r>
            <a:r>
              <a:rPr lang="ru-RU" sz="3000" dirty="0">
                <a:solidFill>
                  <a:srgbClr val="FF6699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свою позицию в отношениях взрослый–ребенок, научиться слышать </a:t>
            </a:r>
            <a:r>
              <a:rPr lang="ru-RU" sz="3000" b="1" dirty="0">
                <a:solidFill>
                  <a:srgbClr val="0070C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«голос ребенка»</a:t>
            </a:r>
          </a:p>
          <a:p>
            <a:pPr lvl="3"/>
            <a:r>
              <a:rPr lang="ru-RU" sz="3000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sz="3000" b="1" dirty="0">
                <a:solidFill>
                  <a:srgbClr val="FFC00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Научиться</a:t>
            </a:r>
            <a:r>
              <a:rPr lang="ru-RU" sz="3000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вести диалог с ребенком</a:t>
            </a:r>
          </a:p>
          <a:p>
            <a:pPr lvl="4"/>
            <a:r>
              <a:rPr lang="ru-RU" sz="3000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ru-RU" sz="3000" b="1" dirty="0">
                <a:solidFill>
                  <a:srgbClr val="FFC00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Научиться</a:t>
            </a:r>
            <a:r>
              <a:rPr lang="ru-RU" sz="3000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поддерживать детскую инициативу</a:t>
            </a:r>
          </a:p>
          <a:p>
            <a:pPr lvl="5"/>
            <a:r>
              <a:rPr lang="ru-RU" sz="3000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ru-RU" sz="3000" b="1" dirty="0">
                <a:solidFill>
                  <a:srgbClr val="7030A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</a:t>
            </a:r>
            <a:r>
              <a:rPr lang="ru-RU" sz="3000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созданию детского сообщества</a:t>
            </a:r>
          </a:p>
          <a:p>
            <a:pPr lvl="6"/>
            <a:r>
              <a:rPr lang="ru-RU" sz="3000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3000" dirty="0" smtClean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000" b="1" dirty="0" smtClean="0">
                <a:solidFill>
                  <a:srgbClr val="0070C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Допустить </a:t>
            </a:r>
            <a:r>
              <a:rPr lang="ru-RU" sz="3000" b="1" dirty="0">
                <a:solidFill>
                  <a:srgbClr val="0070C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 </a:t>
            </a:r>
            <a:r>
              <a:rPr lang="ru-RU" sz="3000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образовательное пространство детского сада</a:t>
            </a:r>
            <a:endParaRPr lang="ru-RU" sz="3000" dirty="0">
              <a:solidFill>
                <a:srgbClr val="002060"/>
              </a:solidFill>
              <a:effectLst/>
              <a:latin typeface="Bahnschrift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478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16478" t="19317" r="3649" b="6303"/>
          <a:stretch/>
        </p:blipFill>
        <p:spPr bwMode="auto">
          <a:xfrm>
            <a:off x="0" y="139484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8091" y="1439349"/>
            <a:ext cx="10816046" cy="4637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Утренний сбор (групповой сбор или утренний круг) — это режимный момент, являющийся формой организации образовательного процесса при совместной деятельности взрослых и детей, который проводится сразу после завтрака.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9799" y="1186286"/>
            <a:ext cx="5545567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«Утренний сбор»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969" y="1826366"/>
            <a:ext cx="11913031" cy="313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Утренний сбор </a:t>
            </a:r>
            <a:r>
              <a:rPr lang="ru-RU" sz="3200" b="1" dirty="0">
                <a:solidFill>
                  <a:srgbClr val="00B05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(групповой сбор или утренний круг) </a:t>
            </a:r>
            <a:r>
              <a:rPr lang="ru-RU" sz="32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</a:t>
            </a:r>
            <a:endParaRPr lang="ru-RU" sz="3200" b="1" dirty="0" smtClean="0">
              <a:solidFill>
                <a:srgbClr val="002060"/>
              </a:solidFill>
              <a:latin typeface="Bahnschrift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6699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режимный </a:t>
            </a:r>
            <a:r>
              <a:rPr lang="ru-RU" sz="3200" b="1" dirty="0">
                <a:solidFill>
                  <a:srgbClr val="FF6699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момент</a:t>
            </a:r>
            <a:r>
              <a:rPr lang="ru-RU" sz="32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являющийся </a:t>
            </a:r>
            <a:endParaRPr lang="ru-RU" sz="3200" b="1" dirty="0" smtClean="0">
              <a:solidFill>
                <a:srgbClr val="002060"/>
              </a:solidFill>
              <a:latin typeface="Bahnschrift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формой </a:t>
            </a:r>
            <a:r>
              <a:rPr lang="ru-RU" sz="3200" b="1" dirty="0">
                <a:solidFill>
                  <a:srgbClr val="FF000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образовательного процесса </a:t>
            </a:r>
            <a:endParaRPr lang="ru-RU" sz="3200" b="1" dirty="0" smtClean="0">
              <a:solidFill>
                <a:srgbClr val="FF0000"/>
              </a:solidFill>
              <a:latin typeface="Bahnschrift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32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совместной деятельности взрослых и </a:t>
            </a:r>
            <a:r>
              <a:rPr lang="ru-RU" sz="3200" b="1" dirty="0" smtClean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</a:p>
          <a:p>
            <a:pPr lvl="4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6699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который </a:t>
            </a:r>
            <a:r>
              <a:rPr lang="ru-RU" sz="3200" b="1" dirty="0">
                <a:solidFill>
                  <a:srgbClr val="FF6699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</a:t>
            </a:r>
            <a:r>
              <a:rPr lang="ru-RU" sz="3200" b="1" dirty="0" smtClean="0">
                <a:solidFill>
                  <a:srgbClr val="FF6699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ru-RU" sz="3200" b="1" dirty="0">
              <a:solidFill>
                <a:srgbClr val="FF6699"/>
              </a:solidFill>
              <a:latin typeface="Bahnschrift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7600" y="5144209"/>
            <a:ext cx="3563407" cy="1504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В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ремя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проведения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???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549831" y="4963763"/>
            <a:ext cx="2262752" cy="1826366"/>
          </a:xfrm>
          <a:prstGeom prst="rightArrow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ЗАВТРАКА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7221007" y="4963763"/>
            <a:ext cx="2217461" cy="1826366"/>
          </a:xfrm>
          <a:prstGeom prst="leftArrow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ПОСЛЕ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ЗАВТРАКА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41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16478" t="19317" r="3649" b="6303"/>
          <a:stretch/>
        </p:blipFill>
        <p:spPr bwMode="auto">
          <a:xfrm>
            <a:off x="-1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8091" y="1439349"/>
            <a:ext cx="10816046" cy="4637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Утренний сбор (групповой сбор или утренний круг) — это режимный момент, являющийся формой организации образовательного процесса при совместной деятельности взрослых и детей, который проводится сразу после завтрака.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86661" y="1193769"/>
            <a:ext cx="5545567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«Утренний сбор»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484" y="2228349"/>
            <a:ext cx="11913031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 </a:t>
            </a:r>
            <a:r>
              <a:rPr lang="ru-RU" sz="28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есть </a:t>
            </a:r>
            <a:r>
              <a:rPr lang="ru-RU" sz="2800" b="1" dirty="0">
                <a:solidFill>
                  <a:srgbClr val="00B05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положительный эмоциональный настрой </a:t>
            </a:r>
            <a:r>
              <a:rPr lang="ru-RU" sz="2800" b="1" dirty="0" smtClean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rgbClr val="00B05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вселить</a:t>
            </a:r>
            <a:r>
              <a:rPr lang="ru-RU" sz="28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ребёнка </a:t>
            </a:r>
            <a:r>
              <a:rPr lang="ru-RU" sz="2800" b="1" dirty="0">
                <a:solidFill>
                  <a:srgbClr val="00B05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уверенность</a:t>
            </a:r>
            <a:r>
              <a:rPr lang="ru-RU" sz="28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что среди сверстников ему будет хорошо, а день обещает быть интересным и насыщенным.</a:t>
            </a:r>
            <a:endParaRPr lang="ru-RU" sz="2800" b="1" dirty="0">
              <a:solidFill>
                <a:srgbClr val="FF6699"/>
              </a:solidFill>
              <a:latin typeface="Bahnschrift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798394"/>
            <a:ext cx="4524302" cy="466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Основная цель: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0053" y="1719207"/>
            <a:ext cx="5840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6699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«задать тон» всему дню,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0150" y="3646659"/>
            <a:ext cx="8989017" cy="466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Задачи </a:t>
            </a:r>
            <a:r>
              <a:rPr lang="ru-RU" sz="2400" dirty="0" smtClean="0">
                <a:solidFill>
                  <a:srgbClr val="FF6699"/>
                </a:solidFill>
                <a:latin typeface="Arial Black" panose="020B0A04020102020204" pitchFamily="34" charset="0"/>
              </a:rPr>
              <a:t>(зависят от возраста детей)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431" y="4062965"/>
            <a:ext cx="117011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оздание условий для культурного общения детей и взрослых;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ообщение </a:t>
            </a:r>
            <a:r>
              <a:rPr lang="ru-RU" sz="2800" b="1" dirty="0" smtClean="0">
                <a:solidFill>
                  <a:srgbClr val="FF6699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новой</a:t>
            </a:r>
            <a:r>
              <a:rPr lang="ru-RU" sz="2800" b="1" dirty="0" smtClean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информации (</a:t>
            </a:r>
            <a:r>
              <a:rPr lang="ru-RU" sz="2800" b="1" dirty="0" smtClean="0">
                <a:solidFill>
                  <a:srgbClr val="FF6699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детьми и взрослыми</a:t>
            </a:r>
            <a:r>
              <a:rPr lang="ru-RU" sz="2800" b="1" dirty="0" smtClean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ешение организационных вопросов;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азвитие коммуникативных навыков и умения планировать;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2800" b="1" dirty="0" smtClean="0">
                <a:solidFill>
                  <a:srgbClr val="00206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ормирование навыков коллективного труда.</a:t>
            </a:r>
            <a:endParaRPr lang="ru-RU" sz="2800" b="1" dirty="0">
              <a:solidFill>
                <a:srgbClr val="002060"/>
              </a:solidFill>
              <a:latin typeface="Bahnschrift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286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350</Words>
  <Application>Microsoft Office PowerPoint</Application>
  <PresentationFormat>Произвольный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qwerty</dc:creator>
  <cp:lastModifiedBy>Андрей</cp:lastModifiedBy>
  <cp:revision>3</cp:revision>
  <dcterms:created xsi:type="dcterms:W3CDTF">2019-08-13T05:40:00Z</dcterms:created>
  <dcterms:modified xsi:type="dcterms:W3CDTF">2020-06-22T19:31:09Z</dcterms:modified>
</cp:coreProperties>
</file>