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42"/>
  </p:notesMasterIdLst>
  <p:sldIdLst>
    <p:sldId id="256" r:id="rId2"/>
    <p:sldId id="574" r:id="rId3"/>
    <p:sldId id="516" r:id="rId4"/>
    <p:sldId id="531" r:id="rId5"/>
    <p:sldId id="572" r:id="rId6"/>
    <p:sldId id="562" r:id="rId7"/>
    <p:sldId id="538" r:id="rId8"/>
    <p:sldId id="517" r:id="rId9"/>
    <p:sldId id="523" r:id="rId10"/>
    <p:sldId id="524" r:id="rId11"/>
    <p:sldId id="555" r:id="rId12"/>
    <p:sldId id="554" r:id="rId13"/>
    <p:sldId id="537" r:id="rId14"/>
    <p:sldId id="528" r:id="rId15"/>
    <p:sldId id="529" r:id="rId16"/>
    <p:sldId id="530" r:id="rId17"/>
    <p:sldId id="567" r:id="rId18"/>
    <p:sldId id="575" r:id="rId19"/>
    <p:sldId id="552" r:id="rId20"/>
    <p:sldId id="550" r:id="rId21"/>
    <p:sldId id="551" r:id="rId22"/>
    <p:sldId id="568" r:id="rId23"/>
    <p:sldId id="570" r:id="rId24"/>
    <p:sldId id="526" r:id="rId25"/>
    <p:sldId id="549" r:id="rId26"/>
    <p:sldId id="539" r:id="rId27"/>
    <p:sldId id="556" r:id="rId28"/>
    <p:sldId id="557" r:id="rId29"/>
    <p:sldId id="558" r:id="rId30"/>
    <p:sldId id="559" r:id="rId31"/>
    <p:sldId id="560" r:id="rId32"/>
    <p:sldId id="576" r:id="rId33"/>
    <p:sldId id="527" r:id="rId34"/>
    <p:sldId id="544" r:id="rId35"/>
    <p:sldId id="545" r:id="rId36"/>
    <p:sldId id="546" r:id="rId37"/>
    <p:sldId id="547" r:id="rId38"/>
    <p:sldId id="548" r:id="rId39"/>
    <p:sldId id="519" r:id="rId40"/>
    <p:sldId id="421" r:id="rId4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03CCA"/>
    <a:srgbClr val="0066FF"/>
    <a:srgbClr val="99FFCC"/>
    <a:srgbClr val="66FF99"/>
    <a:srgbClr val="66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0" autoAdjust="0"/>
    <p:restoredTop sz="94660"/>
  </p:normalViewPr>
  <p:slideViewPr>
    <p:cSldViewPr>
      <p:cViewPr>
        <p:scale>
          <a:sx n="91" d="100"/>
          <a:sy n="91" d="100"/>
        </p:scale>
        <p:origin x="-13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C26FC2F-575A-4CD2-9D51-866D53A538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3979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1318D-4DBF-4E0F-B6E0-E52B28EC28C2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CA61C-3FD5-4AEC-AF59-81C0CF69D38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787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5F452-E686-4DE0-95DC-B03AE4DEA50B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3398D-457F-4228-A9D8-F6C98AA21DA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66447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80453-1CBD-40F9-B22D-F6F83516E1DB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52FB6-5E99-48A5-A0D2-A688B897021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92190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4396C-8906-4BC0-9957-C6DD84A9A8DE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AAF84-34A2-4BC5-A5D8-DF0ADBF1D76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1726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28A2E-91FB-4187-B802-C1B0D7B30132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B8020-2BA7-4E82-BCD4-BA8BD29D923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84575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1009B-07BB-4560-A976-941400164E7D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88324-42A2-49E6-A37C-AFF5F53DD65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07846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5E70A-C12F-430D-AA67-2E4914DB9829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FE570-9A8E-4BBF-A066-5D2A39233E9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41507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3604F-755D-42F6-B596-3380697BF1D5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E1195-F92B-4CA5-9BF4-3CA5C7143AD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8831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77057-CAF5-439A-8F25-B7DCD4D4AC06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1DF46-2217-46AB-91BB-1B478B0C92F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278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F1F7F-F99D-471C-BDF5-37E2D49228D8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CE19B-18C1-470E-9471-56FE4D82DA3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3660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D84C-E339-4AB0-92C5-DE75D1301AFA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8A24C-4AB0-4917-9C56-6682D79BC25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1100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CD084F-C102-44FB-8D4F-20A8B9B3BE85}" type="datetime1">
              <a:rPr lang="ru-RU"/>
              <a:pPr>
                <a:defRPr/>
              </a:pPr>
              <a:t>15.04.2022</a:t>
            </a:fld>
            <a:endParaRPr lang="ru-RU" altLang="en-US"/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8FAC5D8F-B5BD-4D84-9D9D-E1C9FDAEF7A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23.jpeg"/><Relationship Id="rId7" Type="http://schemas.openxmlformats.org/officeDocument/2006/relationships/image" Target="../media/image2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29.jpeg"/><Relationship Id="rId7" Type="http://schemas.openxmlformats.org/officeDocument/2006/relationships/image" Target="../media/image33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snova-prazdnik.ru/den-rozhdeniya-5-let/" TargetMode="External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hyperlink" Target="http://www.7pd.ru/stores/?id=16" TargetMode="Externa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58888" y="2060575"/>
            <a:ext cx="7270750" cy="2520950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ru-RU" altLang="ru-RU" sz="3600" dirty="0" smtClean="0"/>
              <a:t/>
            </a:r>
            <a:br>
              <a:rPr lang="ru-RU" altLang="ru-RU" sz="3600" dirty="0" smtClean="0"/>
            </a:br>
            <a:r>
              <a:rPr lang="ru-RU" altLang="ru-RU" sz="3600" dirty="0" smtClean="0"/>
              <a:t/>
            </a:r>
            <a:br>
              <a:rPr lang="ru-RU" altLang="ru-RU" sz="3600" dirty="0" smtClean="0"/>
            </a:br>
            <a:r>
              <a:rPr lang="ru-RU" altLang="ru-RU" sz="3600" dirty="0" smtClean="0"/>
              <a:t/>
            </a:r>
            <a:br>
              <a:rPr lang="ru-RU" altLang="ru-RU" sz="3600" dirty="0" smtClean="0"/>
            </a:br>
            <a:r>
              <a:rPr lang="ru-RU" altLang="ru-RU" sz="3600" dirty="0" smtClean="0"/>
              <a:t/>
            </a:r>
            <a:br>
              <a:rPr lang="ru-RU" altLang="ru-RU" sz="3600" dirty="0" smtClean="0"/>
            </a:br>
            <a:endParaRPr lang="ru-RU" altLang="ru-RU" sz="3600" dirty="0" smtClean="0">
              <a:effectLst>
                <a:outerShdw blurRad="38100" dist="38100" dir="2700000" algn="tl">
                  <a:srgbClr val="C0C0C0"/>
                </a:outerShdw>
              </a:effectLst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5157788"/>
            <a:ext cx="6697662" cy="1368425"/>
          </a:xfrm>
        </p:spPr>
        <p:txBody>
          <a:bodyPr/>
          <a:lstStyle/>
          <a:p>
            <a:pPr indent="-339725" algn="ctr" eaLnBrk="1" hangingPunct="1">
              <a:lnSpc>
                <a:spcPct val="90000"/>
              </a:lnSpc>
              <a:buClrTx/>
              <a:buFont typeface="Wingdings" pitchFamily="2" charset="2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 sz="24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8" descr="&amp;Fcy;&amp;acy;&amp;kcy;&amp;ucy;&amp;lcy;&amp;softcy;&amp;tcy;&amp;iecy;&amp;tcy; &amp;pcy;&amp;scy;&amp;icy;&amp;khcy;&amp;ocy;&amp;lcy;&amp;ocy;&amp;gcy;&amp;icy;&amp;icy; &amp;icy; &amp;pcy;&amp;iecy;&amp;dcy;&amp;acy;&amp;gcy;&amp;ocy;&amp;gcy;&amp;icy;&amp;kcy;&amp;i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538" y="4076700"/>
            <a:ext cx="2052637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74011A8-4AF4-4203-8842-2834540EAE65}" type="slidenum">
              <a:rPr lang="ru-RU" altLang="en-US" smtClean="0"/>
              <a:pPr/>
              <a:t>1</a:t>
            </a:fld>
            <a:endParaRPr lang="ru-RU" altLang="en-US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827088" y="1557338"/>
            <a:ext cx="7415212" cy="291465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3600" kern="0" dirty="0" smtClean="0"/>
              <a:t/>
            </a:r>
            <a:br>
              <a:rPr lang="ru-RU" altLang="ru-RU" sz="3600" kern="0" dirty="0" smtClean="0"/>
            </a:br>
            <a:r>
              <a:rPr lang="ru-RU" altLang="ru-RU" sz="3600" kern="0" dirty="0" smtClean="0"/>
              <a:t>Формирование основ финансовой грамотности у дошкольников</a:t>
            </a:r>
            <a:endParaRPr lang="ru-RU" altLang="ru-RU" sz="3600" kern="0" dirty="0" smtClean="0">
              <a:effectLst>
                <a:outerShdw blurRad="38100" dist="38100" dir="2700000" algn="tl">
                  <a:srgbClr val="C0C0C0"/>
                </a:outerShdw>
              </a:effectLst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Задачи формирования основ финансовой грамотности</a:t>
            </a:r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>
            <a:off x="539750" y="1476375"/>
            <a:ext cx="8147050" cy="4976813"/>
          </a:xfrm>
        </p:spPr>
        <p:txBody>
          <a:bodyPr/>
          <a:lstStyle/>
          <a:p>
            <a:r>
              <a:rPr lang="ru-RU" altLang="ru-RU" sz="2800" smtClean="0"/>
              <a:t>воспитывать </a:t>
            </a:r>
            <a:r>
              <a:rPr lang="ru-RU" altLang="ru-RU" sz="2800" smtClean="0">
                <a:solidFill>
                  <a:srgbClr val="FF0000"/>
                </a:solidFill>
              </a:rPr>
              <a:t>уважения к труду, людям труда</a:t>
            </a:r>
            <a:r>
              <a:rPr lang="ru-RU" altLang="ru-RU" sz="2800" smtClean="0"/>
              <a:t>, </a:t>
            </a:r>
            <a:r>
              <a:rPr lang="ru-RU" altLang="ru-RU" sz="2800" smtClean="0">
                <a:solidFill>
                  <a:srgbClr val="FF0000"/>
                </a:solidFill>
              </a:rPr>
              <a:t>бережливого отношения</a:t>
            </a:r>
            <a:r>
              <a:rPr lang="ru-RU" altLang="ru-RU" sz="2800" smtClean="0"/>
              <a:t> ко всем видам собственности;</a:t>
            </a:r>
          </a:p>
          <a:p>
            <a:r>
              <a:rPr lang="ru-RU" altLang="ru-RU" sz="2800" smtClean="0"/>
              <a:t>воспитывать умение правильного обращения с деньгами, </a:t>
            </a:r>
            <a:r>
              <a:rPr lang="ru-RU" altLang="ru-RU" sz="2800" smtClean="0">
                <a:solidFill>
                  <a:srgbClr val="FF0000"/>
                </a:solidFill>
              </a:rPr>
              <a:t>разумного подхода к своим желаниям</a:t>
            </a:r>
            <a:r>
              <a:rPr lang="ru-RU" altLang="ru-RU" sz="2800" smtClean="0"/>
              <a:t>, сопоставление их с возможностями бюджета семьи;</a:t>
            </a:r>
          </a:p>
          <a:p>
            <a:r>
              <a:rPr lang="ru-RU" altLang="ru-RU" sz="2800" smtClean="0"/>
              <a:t>воспитывать </a:t>
            </a:r>
            <a:r>
              <a:rPr lang="ru-RU" altLang="ru-RU" sz="2800" smtClean="0">
                <a:solidFill>
                  <a:srgbClr val="FF0000"/>
                </a:solidFill>
              </a:rPr>
              <a:t>нравственно-экономических качеств и ценностных ориентиров</a:t>
            </a:r>
            <a:r>
              <a:rPr lang="ru-RU" altLang="ru-RU" sz="2800" smtClean="0"/>
              <a:t>, необходимых для </a:t>
            </a:r>
            <a:r>
              <a:rPr lang="ru-RU" altLang="ru-RU" sz="2800" smtClean="0">
                <a:solidFill>
                  <a:srgbClr val="FF0000"/>
                </a:solidFill>
              </a:rPr>
              <a:t>рационального поведения</a:t>
            </a:r>
            <a:r>
              <a:rPr lang="ru-RU" altLang="ru-RU" sz="2800" smtClean="0"/>
              <a:t> в финансовой сфере.</a:t>
            </a:r>
          </a:p>
          <a:p>
            <a:endParaRPr lang="ru-RU" altLang="ru-RU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D680D07-9075-47D4-8AF6-B63FC78A9EF9}" type="slidenum">
              <a:rPr lang="ru-RU" altLang="en-US" smtClean="0"/>
              <a:pPr/>
              <a:t>10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46175"/>
          </a:xfrm>
        </p:spPr>
        <p:txBody>
          <a:bodyPr/>
          <a:lstStyle/>
          <a:p>
            <a:r>
              <a:rPr lang="ru-RU" altLang="ru-RU" smtClean="0"/>
              <a:t>Содержание знаний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968875"/>
          </a:xfrm>
        </p:spPr>
        <p:txBody>
          <a:bodyPr/>
          <a:lstStyle/>
          <a:p>
            <a:pPr>
              <a:defRPr/>
            </a:pPr>
            <a:r>
              <a:rPr lang="ru-RU" sz="2100" b="1" dirty="0" smtClean="0">
                <a:solidFill>
                  <a:srgbClr val="FF0000"/>
                </a:solidFill>
              </a:rPr>
              <a:t>Деньги </a:t>
            </a:r>
            <a:r>
              <a:rPr lang="ru-RU" sz="2100" b="1" dirty="0">
                <a:solidFill>
                  <a:srgbClr val="FF0000"/>
                </a:solidFill>
              </a:rPr>
              <a:t>не появляются сами собой, а зарабатываются!</a:t>
            </a:r>
            <a:endParaRPr lang="ru-RU" sz="21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2100" dirty="0" smtClean="0"/>
              <a:t>Объясняем</a:t>
            </a:r>
            <a:r>
              <a:rPr lang="ru-RU" sz="2100" dirty="0"/>
              <a:t>, как люди зарабатывают деньги и каким образом заработок зависит от вида деятельности.</a:t>
            </a:r>
          </a:p>
          <a:p>
            <a:pPr>
              <a:defRPr/>
            </a:pPr>
            <a:r>
              <a:rPr lang="ru-RU" sz="2100" b="1" dirty="0" smtClean="0">
                <a:solidFill>
                  <a:srgbClr val="FF0000"/>
                </a:solidFill>
              </a:rPr>
              <a:t>Сначала </a:t>
            </a:r>
            <a:r>
              <a:rPr lang="ru-RU" sz="2100" b="1" dirty="0">
                <a:solidFill>
                  <a:srgbClr val="FF0000"/>
                </a:solidFill>
              </a:rPr>
              <a:t>зарабатываем – потом тратим.</a:t>
            </a:r>
            <a:r>
              <a:rPr lang="ru-RU" sz="2100" dirty="0">
                <a:solidFill>
                  <a:srgbClr val="FF0000"/>
                </a:solidFill>
              </a:rPr>
              <a:t> 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2100" dirty="0"/>
              <a:t>Рассказываем, что «из тумбочки можно взять только то, что в нее положили», – соответственно, чем больше зарабатываешь и разумнее тратишь, тем больше можешь купить.</a:t>
            </a:r>
          </a:p>
          <a:p>
            <a:pPr>
              <a:defRPr/>
            </a:pPr>
            <a:r>
              <a:rPr lang="ru-RU" sz="2100" b="1" dirty="0" smtClean="0">
                <a:solidFill>
                  <a:srgbClr val="FF0000"/>
                </a:solidFill>
              </a:rPr>
              <a:t>Стоимость </a:t>
            </a:r>
            <a:r>
              <a:rPr lang="ru-RU" sz="2100" b="1" dirty="0">
                <a:solidFill>
                  <a:srgbClr val="FF0000"/>
                </a:solidFill>
              </a:rPr>
              <a:t>товара зависит от его качества, нужности и от того, насколько сложно его произвести. </a:t>
            </a:r>
            <a:endParaRPr lang="ru-RU" sz="21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2100" dirty="0" smtClean="0"/>
              <a:t>Объясняем</a:t>
            </a:r>
            <a:r>
              <a:rPr lang="ru-RU" sz="2100" dirty="0"/>
              <a:t>, что цена – это количество денег, которые надо отдать, а товар в магазине – это результат труда других людей, поэтому он стоит денег; люди как бы меняют свой труд на труд других людей, и в этой цепочке деньги – это посредник.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3353C22-F4AB-4C06-B454-92090665F0E7}" type="slidenum">
              <a:rPr lang="ru-RU" altLang="en-US" smtClean="0"/>
              <a:pPr/>
              <a:t>11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30275"/>
          </a:xfrm>
        </p:spPr>
        <p:txBody>
          <a:bodyPr/>
          <a:lstStyle/>
          <a:p>
            <a:r>
              <a:rPr lang="ru-RU" altLang="ru-RU" smtClean="0"/>
              <a:t>Содержание знаний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256212"/>
          </a:xfrm>
        </p:spPr>
        <p:txBody>
          <a:bodyPr/>
          <a:lstStyle/>
          <a:p>
            <a:pPr>
              <a:defRPr/>
            </a:pPr>
            <a:r>
              <a:rPr lang="ru-RU" sz="2100" b="1" dirty="0">
                <a:solidFill>
                  <a:srgbClr val="FF0000"/>
                </a:solidFill>
              </a:rPr>
              <a:t>Деньги любят счет.</a:t>
            </a:r>
            <a:r>
              <a:rPr lang="ru-RU" sz="2100" dirty="0">
                <a:solidFill>
                  <a:srgbClr val="FF0000"/>
                </a:solidFill>
              </a:rPr>
              <a:t> 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2100" dirty="0"/>
              <a:t>Приучаем считать сдачу и вообще быстро и внимательно считать деньги.</a:t>
            </a:r>
          </a:p>
          <a:p>
            <a:pPr>
              <a:defRPr/>
            </a:pPr>
            <a:r>
              <a:rPr lang="ru-RU" sz="2100" b="1" dirty="0" smtClean="0">
                <a:solidFill>
                  <a:srgbClr val="FF0000"/>
                </a:solidFill>
              </a:rPr>
              <a:t>Финансы </a:t>
            </a:r>
            <a:r>
              <a:rPr lang="ru-RU" sz="2100" b="1" dirty="0">
                <a:solidFill>
                  <a:srgbClr val="FF0000"/>
                </a:solidFill>
              </a:rPr>
              <a:t>нужно планировать.</a:t>
            </a:r>
            <a:r>
              <a:rPr lang="ru-RU" sz="2100" dirty="0">
                <a:solidFill>
                  <a:srgbClr val="FF0000"/>
                </a:solidFill>
              </a:rPr>
              <a:t> </a:t>
            </a:r>
            <a:endParaRPr lang="ru-RU" sz="2100" dirty="0" smtClean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2100" dirty="0" smtClean="0"/>
              <a:t>Приучаем </a:t>
            </a:r>
            <a:r>
              <a:rPr lang="ru-RU" sz="2100" dirty="0"/>
              <a:t>вести учет доходов и расходов в краткосрочном периоде.</a:t>
            </a:r>
          </a:p>
          <a:p>
            <a:pPr>
              <a:defRPr/>
            </a:pPr>
            <a:r>
              <a:rPr lang="ru-RU" sz="2100" b="1" dirty="0" smtClean="0">
                <a:solidFill>
                  <a:srgbClr val="FF0000"/>
                </a:solidFill>
              </a:rPr>
              <a:t>Твои </a:t>
            </a:r>
            <a:r>
              <a:rPr lang="ru-RU" sz="2100" b="1" dirty="0">
                <a:solidFill>
                  <a:srgbClr val="FF0000"/>
                </a:solidFill>
              </a:rPr>
              <a:t>деньги бывают объектом чужого интереса.</a:t>
            </a:r>
            <a:endParaRPr lang="ru-RU" sz="21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2100" dirty="0" smtClean="0"/>
              <a:t>Договариваемся </a:t>
            </a:r>
            <a:r>
              <a:rPr lang="ru-RU" sz="2100" dirty="0"/>
              <a:t>о ключевых правилах финансовой безопасности и о том, к кому нужно обращаться в экстренных случаях.</a:t>
            </a:r>
          </a:p>
          <a:p>
            <a:pPr>
              <a:defRPr/>
            </a:pPr>
            <a:r>
              <a:rPr lang="ru-RU" sz="2100" b="1" dirty="0" smtClean="0">
                <a:solidFill>
                  <a:srgbClr val="FF0000"/>
                </a:solidFill>
              </a:rPr>
              <a:t>Не </a:t>
            </a:r>
            <a:r>
              <a:rPr lang="ru-RU" sz="2100" b="1" dirty="0">
                <a:solidFill>
                  <a:srgbClr val="FF0000"/>
                </a:solidFill>
              </a:rPr>
              <a:t>все покупается. </a:t>
            </a:r>
            <a:endParaRPr lang="ru-RU" sz="21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2100" dirty="0"/>
              <a:t>Прививаем понимание того, что </a:t>
            </a:r>
            <a:r>
              <a:rPr lang="ru-RU" sz="2100" b="1" dirty="0"/>
              <a:t>главные ценности – жизнь, отношения, радость близких людей – за деньги не </a:t>
            </a:r>
            <a:r>
              <a:rPr lang="ru-RU" sz="2100" b="1" dirty="0" smtClean="0"/>
              <a:t>купишь</a:t>
            </a:r>
            <a:r>
              <a:rPr lang="ru-RU" sz="2100" dirty="0" smtClean="0"/>
              <a:t>.</a:t>
            </a:r>
          </a:p>
          <a:p>
            <a:pPr>
              <a:defRPr/>
            </a:pPr>
            <a:r>
              <a:rPr lang="ru-RU" sz="2100" b="1" dirty="0" smtClean="0">
                <a:solidFill>
                  <a:srgbClr val="FF0000"/>
                </a:solidFill>
              </a:rPr>
              <a:t>Финансы </a:t>
            </a:r>
            <a:r>
              <a:rPr lang="ru-RU" sz="2100" b="1" dirty="0">
                <a:solidFill>
                  <a:srgbClr val="FF0000"/>
                </a:solidFill>
              </a:rPr>
              <a:t>– это интересно и увлекательно!</a:t>
            </a:r>
            <a:endParaRPr lang="ru-RU" sz="2100" dirty="0">
              <a:solidFill>
                <a:srgbClr val="FF0000"/>
              </a:solidFill>
            </a:endParaRPr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EF7D464-DC6A-42F9-A41C-970E88ECD2BB}" type="slidenum">
              <a:rPr lang="ru-RU" altLang="en-US" smtClean="0"/>
              <a:pPr/>
              <a:t>12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endParaRPr lang="ru-RU" altLang="ru-RU" smtClean="0"/>
          </a:p>
          <a:p>
            <a:pPr marL="0" indent="0">
              <a:buFont typeface="Wingdings" pitchFamily="2" charset="2"/>
              <a:buNone/>
            </a:pPr>
            <a:endParaRPr lang="ru-RU" altLang="ru-RU" smtClean="0"/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4000" b="1" smtClean="0">
                <a:solidFill>
                  <a:srgbClr val="FF0000"/>
                </a:solidFill>
              </a:rPr>
              <a:t>Как планировать?</a:t>
            </a:r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F76DA80-E374-48C1-B094-F577E590F2BE}" type="slidenum">
              <a:rPr lang="ru-RU" altLang="en-US" smtClean="0"/>
              <a:pPr/>
              <a:t>13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r>
              <a:rPr lang="ru-RU" altLang="ru-RU" smtClean="0"/>
              <a:t>Перспективный план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400675"/>
          </a:xfrm>
        </p:spPr>
        <p:txBody>
          <a:bodyPr/>
          <a:lstStyle/>
          <a:p>
            <a:r>
              <a:rPr lang="ru-RU" altLang="ru-RU" sz="2400" smtClean="0">
                <a:solidFill>
                  <a:srgbClr val="FF0000"/>
                </a:solidFill>
              </a:rPr>
              <a:t>Сентябрь </a:t>
            </a:r>
            <a:r>
              <a:rPr lang="ru-RU" altLang="ru-RU" smtClean="0"/>
              <a:t>«</a:t>
            </a:r>
            <a:r>
              <a:rPr lang="ru-RU" altLang="ru-RU" sz="2400" smtClean="0"/>
              <a:t>Откуда пришли деньги?»</a:t>
            </a:r>
          </a:p>
          <a:p>
            <a:r>
              <a:rPr lang="ru-RU" altLang="ru-RU" sz="2400" smtClean="0"/>
              <a:t>«Деньги: монета, банкнота, пластиковая карта»</a:t>
            </a:r>
          </a:p>
          <a:p>
            <a:r>
              <a:rPr lang="ru-RU" altLang="ru-RU" sz="2400" smtClean="0"/>
              <a:t>«Сколько стоит папина машина?» (понятие цены, стоимости)</a:t>
            </a:r>
          </a:p>
          <a:p>
            <a:r>
              <a:rPr lang="ru-RU" altLang="ru-RU" sz="2400" smtClean="0">
                <a:solidFill>
                  <a:srgbClr val="FF0000"/>
                </a:solidFill>
              </a:rPr>
              <a:t>Октябрь</a:t>
            </a:r>
            <a:r>
              <a:rPr lang="ru-RU" altLang="ru-RU" sz="2400" smtClean="0"/>
              <a:t> «Что такое семейный бюджет? Планируем вместе»</a:t>
            </a:r>
          </a:p>
          <a:p>
            <a:r>
              <a:rPr lang="ru-RU" altLang="ru-RU" sz="2400" smtClean="0"/>
              <a:t>«Как правильно делать покупки?»</a:t>
            </a:r>
          </a:p>
          <a:p>
            <a:r>
              <a:rPr lang="ru-RU" altLang="ru-RU" sz="2400" smtClean="0"/>
              <a:t>«Магазин или супермаркет; где выгодно?»</a:t>
            </a:r>
          </a:p>
          <a:p>
            <a:r>
              <a:rPr lang="ru-RU" altLang="ru-RU" sz="2400" smtClean="0">
                <a:solidFill>
                  <a:srgbClr val="FF0000"/>
                </a:solidFill>
              </a:rPr>
              <a:t>Ноябрь</a:t>
            </a:r>
            <a:r>
              <a:rPr lang="ru-RU" altLang="ru-RU" sz="2400" smtClean="0"/>
              <a:t> Игра «Биржа труда»</a:t>
            </a:r>
          </a:p>
          <a:p>
            <a:r>
              <a:rPr lang="ru-RU" altLang="ru-RU" sz="2400" smtClean="0"/>
              <a:t>«Дом, где живут деньги» (экскурсия в банк)</a:t>
            </a:r>
          </a:p>
          <a:p>
            <a:r>
              <a:rPr lang="ru-RU" altLang="ru-RU" sz="2400" smtClean="0"/>
              <a:t>«Услуги и товары»</a:t>
            </a:r>
          </a:p>
          <a:p>
            <a:r>
              <a:rPr lang="ru-RU" altLang="ru-RU" sz="2400" smtClean="0"/>
              <a:t>«Карманные деньги у детей»</a:t>
            </a:r>
          </a:p>
          <a:p>
            <a:endParaRPr lang="ru-RU" altLang="ru-RU" sz="2400" smtClean="0"/>
          </a:p>
          <a:p>
            <a:endParaRPr lang="ru-RU" altLang="ru-RU" sz="2400" smtClean="0"/>
          </a:p>
          <a:p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CCE8145-C985-4468-B3B2-675CAE727BF3}" type="slidenum">
              <a:rPr lang="ru-RU" altLang="en-US" smtClean="0"/>
              <a:pPr/>
              <a:t>14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r>
              <a:rPr lang="ru-RU" altLang="ru-RU" smtClean="0"/>
              <a:t>Перспективный план</a:t>
            </a:r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80012"/>
          </a:xfrm>
        </p:spPr>
        <p:txBody>
          <a:bodyPr/>
          <a:lstStyle/>
          <a:p>
            <a:r>
              <a:rPr lang="ru-RU" altLang="ru-RU" sz="2400" smtClean="0">
                <a:solidFill>
                  <a:srgbClr val="FF0000"/>
                </a:solidFill>
              </a:rPr>
              <a:t>Декабрь </a:t>
            </a:r>
            <a:r>
              <a:rPr lang="ru-RU" altLang="ru-RU" sz="2400" smtClean="0"/>
              <a:t>«Наука Экономика»</a:t>
            </a:r>
          </a:p>
          <a:p>
            <a:r>
              <a:rPr lang="ru-RU" altLang="ru-RU" sz="2400" smtClean="0"/>
              <a:t>«Большой или маленький? Проблема выбора»</a:t>
            </a:r>
          </a:p>
          <a:p>
            <a:r>
              <a:rPr lang="ru-RU" altLang="ru-RU" sz="2400" smtClean="0"/>
              <a:t>«Моя копилка»</a:t>
            </a:r>
          </a:p>
          <a:p>
            <a:r>
              <a:rPr lang="ru-RU" altLang="ru-RU" sz="2400" smtClean="0"/>
              <a:t>«Выбираем подарок другу»</a:t>
            </a:r>
          </a:p>
          <a:p>
            <a:r>
              <a:rPr lang="ru-RU" altLang="ru-RU" sz="2400" smtClean="0">
                <a:solidFill>
                  <a:srgbClr val="FF0000"/>
                </a:solidFill>
              </a:rPr>
              <a:t>Январь </a:t>
            </a:r>
            <a:r>
              <a:rPr lang="ru-RU" altLang="ru-RU" sz="2400" smtClean="0"/>
              <a:t>«Сохранить и приумножить»</a:t>
            </a:r>
          </a:p>
          <a:p>
            <a:r>
              <a:rPr lang="ru-RU" altLang="ru-RU" sz="2400" smtClean="0"/>
              <a:t>«Производители и ресурсы»</a:t>
            </a:r>
          </a:p>
          <a:p>
            <a:r>
              <a:rPr lang="ru-RU" altLang="ru-RU" sz="2400" smtClean="0">
                <a:solidFill>
                  <a:srgbClr val="FF0000"/>
                </a:solidFill>
              </a:rPr>
              <a:t>Февраль</a:t>
            </a:r>
            <a:r>
              <a:rPr lang="ru-RU" altLang="ru-RU" sz="2400" smtClean="0"/>
              <a:t> «Как сберечь ресурсы планеты?»</a:t>
            </a:r>
          </a:p>
          <a:p>
            <a:r>
              <a:rPr lang="ru-RU" altLang="ru-RU" sz="2400" smtClean="0"/>
              <a:t>«Какая бывает валюта?»</a:t>
            </a:r>
          </a:p>
          <a:p>
            <a:r>
              <a:rPr lang="ru-RU" altLang="ru-RU" sz="2400" smtClean="0"/>
              <a:t>Игра «Финансовая безопасность»</a:t>
            </a:r>
          </a:p>
          <a:p>
            <a:r>
              <a:rPr lang="ru-RU" altLang="ru-RU" sz="2400" smtClean="0"/>
              <a:t>«Копейка рубль бережет»</a:t>
            </a:r>
          </a:p>
          <a:p>
            <a:endParaRPr lang="ru-RU" altLang="ru-RU" sz="2400" smtClean="0"/>
          </a:p>
          <a:p>
            <a:endParaRPr lang="ru-RU" altLang="ru-RU" sz="2400" smtClean="0"/>
          </a:p>
          <a:p>
            <a:endParaRPr lang="ru-RU" altLang="ru-RU" sz="2400" smtClean="0"/>
          </a:p>
          <a:p>
            <a:endParaRPr lang="ru-RU" alt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ECDEB5D-A6B2-4115-AD18-4B8D0698136C}" type="slidenum">
              <a:rPr lang="ru-RU" altLang="en-US" smtClean="0"/>
              <a:pPr/>
              <a:t>15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30275"/>
          </a:xfrm>
        </p:spPr>
        <p:txBody>
          <a:bodyPr/>
          <a:lstStyle/>
          <a:p>
            <a:r>
              <a:rPr lang="ru-RU" altLang="ru-RU" smtClean="0"/>
              <a:t>Перспективный план</a:t>
            </a:r>
          </a:p>
        </p:txBody>
      </p:sp>
      <p:sp>
        <p:nvSpPr>
          <p:cNvPr id="18435" name="Объект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r>
              <a:rPr lang="ru-RU" altLang="ru-RU" sz="2400" smtClean="0">
                <a:solidFill>
                  <a:srgbClr val="FF0000"/>
                </a:solidFill>
              </a:rPr>
              <a:t>Март</a:t>
            </a:r>
            <a:r>
              <a:rPr lang="ru-RU" altLang="ru-RU" sz="2400" smtClean="0"/>
              <a:t> «Как заработать миллион?»</a:t>
            </a:r>
          </a:p>
          <a:p>
            <a:r>
              <a:rPr lang="ru-RU" altLang="ru-RU" sz="2400" smtClean="0"/>
              <a:t>«Долг платежом красен»</a:t>
            </a:r>
          </a:p>
          <a:p>
            <a:r>
              <a:rPr lang="ru-RU" altLang="ru-RU" sz="2400" smtClean="0"/>
              <a:t>«Школа гнома Эконома»</a:t>
            </a:r>
          </a:p>
          <a:p>
            <a:r>
              <a:rPr lang="ru-RU" altLang="ru-RU" sz="2400" smtClean="0"/>
              <a:t>«Что? Где? Почем?»</a:t>
            </a:r>
          </a:p>
          <a:p>
            <a:r>
              <a:rPr lang="ru-RU" altLang="ru-RU" sz="2400" smtClean="0">
                <a:solidFill>
                  <a:srgbClr val="FF0000"/>
                </a:solidFill>
              </a:rPr>
              <a:t>Апрель</a:t>
            </a:r>
            <a:r>
              <a:rPr lang="ru-RU" altLang="ru-RU" sz="2400" smtClean="0"/>
              <a:t> Игра «Аукцион идей»</a:t>
            </a:r>
          </a:p>
          <a:p>
            <a:r>
              <a:rPr lang="ru-RU" altLang="ru-RU" sz="2400" smtClean="0"/>
              <a:t>«Не имей сто рублей, а имей сто друзей»</a:t>
            </a:r>
          </a:p>
          <a:p>
            <a:r>
              <a:rPr lang="ru-RU" altLang="ru-RU" sz="2400" smtClean="0"/>
              <a:t>«Ты – мне, я – тебе!»</a:t>
            </a:r>
          </a:p>
          <a:p>
            <a:r>
              <a:rPr lang="ru-RU" altLang="ru-RU" sz="2400" smtClean="0">
                <a:solidFill>
                  <a:srgbClr val="FF0000"/>
                </a:solidFill>
              </a:rPr>
              <a:t>Май</a:t>
            </a:r>
            <a:r>
              <a:rPr lang="ru-RU" altLang="ru-RU" sz="2400" smtClean="0"/>
              <a:t> «Сколько нужно человеку?» (потребности человека)</a:t>
            </a:r>
          </a:p>
          <a:p>
            <a:r>
              <a:rPr lang="ru-RU" altLang="ru-RU" sz="2400" smtClean="0"/>
              <a:t>«Учимся экономить»</a:t>
            </a:r>
          </a:p>
          <a:p>
            <a:r>
              <a:rPr lang="ru-RU" altLang="ru-RU" sz="2400" smtClean="0"/>
              <a:t>«Веселая реклама»</a:t>
            </a:r>
          </a:p>
          <a:p>
            <a:r>
              <a:rPr lang="ru-RU" altLang="ru-RU" sz="2400" smtClean="0"/>
              <a:t>Путешествие на экономическую планету «Финансия»</a:t>
            </a:r>
          </a:p>
          <a:p>
            <a:endParaRPr lang="ru-RU" altLang="ru-RU" sz="2400" smtClean="0"/>
          </a:p>
          <a:p>
            <a:endParaRPr lang="ru-RU" altLang="ru-RU" sz="2400" smtClean="0"/>
          </a:p>
          <a:p>
            <a:endParaRPr lang="ru-RU" altLang="ru-RU" sz="2400" smtClean="0"/>
          </a:p>
          <a:p>
            <a:endParaRPr lang="ru-RU" alt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43E805C-B396-4D29-BB88-71425121E74F}" type="slidenum">
              <a:rPr lang="ru-RU" altLang="en-US" smtClean="0"/>
              <a:pPr/>
              <a:t>16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mtClean="0"/>
              <a:t>Использование парциальной программы (А.Д. Шатова Дошкольник и… экономика) в части программы, формируемой участниками образовательных отношений</a:t>
            </a:r>
          </a:p>
          <a:p>
            <a:r>
              <a:rPr lang="ru-RU" altLang="ru-RU" smtClean="0"/>
              <a:t>Проект «Путешествие в страну денег» (Проблемные вопросы: Зачем людям нужны деньги? Как появились первые деньги? Что нельзя купить за деньги?)</a:t>
            </a:r>
          </a:p>
          <a:p>
            <a:endParaRPr lang="ru-RU" alt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699016F-CE02-4FA5-85DE-52E82A6ABECD}" type="slidenum">
              <a:rPr lang="ru-RU" altLang="en-US" smtClean="0"/>
              <a:pPr/>
              <a:t>17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ru-RU" sz="4000" smtClean="0">
              <a:solidFill>
                <a:srgbClr val="FF0000"/>
              </a:solidFill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ru-RU" sz="4000" smtClean="0">
                <a:solidFill>
                  <a:srgbClr val="FF0000"/>
                </a:solidFill>
              </a:rPr>
              <a:t>Должна ли измениться предметно-развивающая среда?</a:t>
            </a:r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0AA1C10-0565-4454-98A2-59CF9918C71F}" type="slidenum">
              <a:rPr lang="ru-RU" altLang="en-US" smtClean="0"/>
              <a:pPr/>
              <a:t>18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Центр финансовой грамотности</a:t>
            </a: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mtClean="0"/>
              <a:t>пособия для сюжетно-ролевых игр «Банк», «Супермаркет», </a:t>
            </a:r>
          </a:p>
          <a:p>
            <a:r>
              <a:rPr lang="ru-RU" altLang="ru-RU" smtClean="0"/>
              <a:t>настольные дидактические игры «Копилка», «Профессии и продукты труда», «Потребности человека: материальные и духовные», </a:t>
            </a:r>
          </a:p>
          <a:p>
            <a:r>
              <a:rPr lang="ru-RU" altLang="ru-RU" smtClean="0"/>
              <a:t>мини-музеи «Деньги разных стран».</a:t>
            </a:r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ADEE197-BE15-4180-AFFA-025CF2763648}" type="slidenum">
              <a:rPr lang="ru-RU" altLang="en-US" smtClean="0"/>
              <a:pPr/>
              <a:t>19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7543800" cy="129540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ru-RU" sz="4000" smtClean="0">
              <a:solidFill>
                <a:srgbClr val="FF0000"/>
              </a:solidFill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ru-RU" sz="4000" b="1" smtClean="0">
                <a:solidFill>
                  <a:srgbClr val="FF0000"/>
                </a:solidFill>
              </a:rPr>
              <a:t>Что мы понимаем под финансовой грамотностью?</a:t>
            </a:r>
          </a:p>
          <a:p>
            <a:pPr marL="0" indent="0" algn="ctr">
              <a:buFont typeface="Wingdings" pitchFamily="2" charset="2"/>
              <a:buNone/>
            </a:pPr>
            <a:endParaRPr lang="ru-RU" sz="4000" b="1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E3ED9BC-3D86-4C22-8CAB-01768B2FF71C}" type="slidenum">
              <a:rPr lang="ru-RU" altLang="en-US" smtClean="0"/>
              <a:pPr/>
              <a:t>2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22531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950" y="122238"/>
            <a:ext cx="5472113" cy="3371850"/>
          </a:xfrm>
        </p:spPr>
      </p:pic>
      <p:sp>
        <p:nvSpPr>
          <p:cNvPr id="2253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90E5F08-594F-4F4F-8083-6A24D1AF2BB6}" type="slidenum">
              <a:rPr lang="ru-RU" altLang="en-US" smtClean="0"/>
              <a:pPr/>
              <a:t>20</a:t>
            </a:fld>
            <a:endParaRPr lang="ru-RU" altLang="en-US" smtClean="0"/>
          </a:p>
        </p:txBody>
      </p:sp>
      <p:pic>
        <p:nvPicPr>
          <p:cNvPr id="22533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573463"/>
            <a:ext cx="5749925" cy="325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832B3CF-28D6-4B97-819A-081BB423BD2A}" type="slidenum">
              <a:rPr lang="ru-RU" altLang="en-US" smtClean="0"/>
              <a:pPr/>
              <a:t>21</a:t>
            </a:fld>
            <a:endParaRPr lang="ru-RU" altLang="en-US" smtClean="0"/>
          </a:p>
        </p:txBody>
      </p:sp>
      <p:pic>
        <p:nvPicPr>
          <p:cNvPr id="23556" name="Picture 2" descr="https://www.maam.ru/upload/blogs/ed71110d06fcf01189edd696d4a59fea.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8" y="3459163"/>
            <a:ext cx="5027612" cy="339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2" descr="http://ds-sol.ru/tinybrowser/images/photo/nedelya-finansovoy-gramotnosti/_full/_100_4958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20638"/>
            <a:ext cx="5557838" cy="34385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9A13953-0A04-4E23-A43E-168433AA220D}" type="slidenum">
              <a:rPr lang="ru-RU" altLang="en-US" smtClean="0"/>
              <a:pPr/>
              <a:t>22</a:t>
            </a:fld>
            <a:endParaRPr lang="ru-RU" altLang="en-US" smtClean="0"/>
          </a:p>
        </p:txBody>
      </p:sp>
      <p:pic>
        <p:nvPicPr>
          <p:cNvPr id="24580" name="Picture 2" descr="Ð¤Ð¸Ð½Ð°Ð½ÑÐ¾Ð²Ð°Ñ Ð³ÑÐ°Ð¼Ð¾ÑÐ½Ð¾ÑÑÑ Ð² ÐÐÐ£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463" y="0"/>
            <a:ext cx="5884862" cy="4411663"/>
          </a:xfrm>
          <a:noFill/>
        </p:spPr>
      </p:pic>
      <p:pic>
        <p:nvPicPr>
          <p:cNvPr id="24581" name="Объект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454400"/>
            <a:ext cx="5991225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409575" y="2432050"/>
            <a:ext cx="6978650" cy="1195388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9E9C151-412A-4F63-BC00-CE8F879B7DAE}" type="slidenum">
              <a:rPr lang="ru-RU" altLang="en-US" smtClean="0"/>
              <a:pPr/>
              <a:t>23</a:t>
            </a:fld>
            <a:endParaRPr lang="ru-RU" altLang="en-US" smtClean="0"/>
          </a:p>
        </p:txBody>
      </p:sp>
      <p:pic>
        <p:nvPicPr>
          <p:cNvPr id="25604" name="Picture 2" descr="http://kokoshkino.org/files/kokosh/foto/2017.10.09/09.10.17/img_0352_resul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95663" y="2906713"/>
            <a:ext cx="5640387" cy="3811587"/>
          </a:xfrm>
          <a:noFill/>
        </p:spPr>
      </p:pic>
      <p:pic>
        <p:nvPicPr>
          <p:cNvPr id="25605" name="Picture 6" descr="https://arhivurokov.ru/kopilka/uploads/user_file_54e625d00b083/img_user_file_54e625d00b083_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56388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Художественная литература для детей</a:t>
            </a:r>
          </a:p>
        </p:txBody>
      </p:sp>
      <p:sp>
        <p:nvSpPr>
          <p:cNvPr id="2662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mtClean="0"/>
              <a:t>К.Чуковский «Федорино горе», «Муха-цокотуха»</a:t>
            </a:r>
          </a:p>
          <a:p>
            <a:r>
              <a:rPr lang="ru-RU" altLang="ru-RU" smtClean="0"/>
              <a:t>Галлиев Ш. «Три копейки на покупку», «Волшебное кольцо»</a:t>
            </a:r>
          </a:p>
          <a:p>
            <a:r>
              <a:rPr lang="ru-RU" altLang="ru-RU" smtClean="0"/>
              <a:t>английская сказка «Три поросенка»</a:t>
            </a:r>
          </a:p>
          <a:p>
            <a:r>
              <a:rPr lang="ru-RU" altLang="ru-RU" smtClean="0"/>
              <a:t>Романов А. «Чудеса в кошельке»</a:t>
            </a:r>
          </a:p>
          <a:p>
            <a:r>
              <a:rPr lang="ru-RU" altLang="ru-RU" smtClean="0"/>
              <a:t>С.Михалков «Как старик корову продавал»</a:t>
            </a:r>
          </a:p>
          <a:p>
            <a:endParaRPr lang="ru-RU" alt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B74ADE3-F21E-4D74-8B9E-CA4D0254F940}" type="slidenum">
              <a:rPr lang="ru-RU" altLang="en-US" smtClean="0"/>
              <a:pPr/>
              <a:t>24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1475"/>
          </a:xfrm>
        </p:spPr>
        <p:txBody>
          <a:bodyPr/>
          <a:lstStyle/>
          <a:p>
            <a:r>
              <a:rPr lang="ru-RU" altLang="ru-RU" smtClean="0">
                <a:solidFill>
                  <a:srgbClr val="002060"/>
                </a:solidFill>
              </a:rPr>
              <a:t>Бартер – обмен без денег</a:t>
            </a:r>
          </a:p>
        </p:txBody>
      </p:sp>
      <p:sp>
        <p:nvSpPr>
          <p:cNvPr id="27651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53B437A-8D9D-4A64-A2A6-936B2E6C1221}" type="slidenum">
              <a:rPr lang="ru-RU" altLang="ru-RU" smtClean="0">
                <a:solidFill>
                  <a:srgbClr val="BCBCBC"/>
                </a:solidFill>
              </a:rPr>
              <a:pPr/>
              <a:t>25</a:t>
            </a:fld>
            <a:endParaRPr lang="ru-RU" altLang="ru-RU" smtClean="0">
              <a:solidFill>
                <a:srgbClr val="BCBCBC"/>
              </a:solidFill>
            </a:endParaRPr>
          </a:p>
        </p:txBody>
      </p:sp>
      <p:pic>
        <p:nvPicPr>
          <p:cNvPr id="27652" name="Picture 10" descr="http://go4.imgsmail.ru/imgpreview?key=http%3A//artgrafica.net/uploads/posts/2010-04/1271697911%5Fbfz2u7fnohox0i1.jpeg&amp;mb=imgdb_preview_3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925" y="2492375"/>
            <a:ext cx="3489325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2" descr="http://go4.imgsmail.ru/imgpreview?key=http%3A//nkozlov.ru/upload/images/0701/0701151727410.jpg&amp;mb=imgdb_preview_25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420938"/>
            <a:ext cx="3600450" cy="350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8305800" cy="838200"/>
          </a:xfrm>
        </p:spPr>
        <p:txBody>
          <a:bodyPr/>
          <a:lstStyle/>
          <a:p>
            <a:r>
              <a:rPr lang="ru-RU" altLang="ru-RU" sz="2400" smtClean="0">
                <a:solidFill>
                  <a:srgbClr val="800000"/>
                </a:solidFill>
              </a:rPr>
              <a:t>А.С. Пушкин «Сказка о рыбаке и рыбке»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4953000"/>
            <a:ext cx="7315200" cy="1630363"/>
          </a:xfrm>
          <a:noFill/>
          <a:ln w="76200" cmpd="tri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2400" b="1" smtClean="0">
                <a:solidFill>
                  <a:srgbClr val="800000"/>
                </a:solidFill>
              </a:rPr>
              <a:t>Почему поступки старухи нельзя назвать правильным экономическим поведением?</a:t>
            </a:r>
          </a:p>
          <a:p>
            <a:r>
              <a:rPr lang="ru-RU" altLang="ru-RU" sz="2400" b="1" smtClean="0">
                <a:solidFill>
                  <a:srgbClr val="800000"/>
                </a:solidFill>
              </a:rPr>
              <a:t>Что значит «остаться у разбитого корыта»?</a:t>
            </a:r>
          </a:p>
          <a:p>
            <a:endParaRPr lang="ru-RU" altLang="ru-RU" sz="2400" b="1" smtClean="0">
              <a:solidFill>
                <a:srgbClr val="800000"/>
              </a:solidFill>
            </a:endParaRPr>
          </a:p>
        </p:txBody>
      </p:sp>
      <p:pic>
        <p:nvPicPr>
          <p:cNvPr id="28676" name="Picture 13" descr="ANd9GcSMESJLgdS4kkeCyCWET7Es_8x98hnxO7SMih6uTf6sPE1Ky11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243840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15" descr="ANd9GcTm5ZAy2F9UvdSY7edfHsjqgSMjmr5wjwp2RCQyJgKvO7_CuD3F9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762000"/>
            <a:ext cx="2514600" cy="171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17" descr="ANd9GcQV_I-XQeFYmQZIBet8GQnxQ5V0fyx6LOMf0y-OWuVXemwHbN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762000"/>
            <a:ext cx="25146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19" descr="ANd9GcS_T8WsugyAPUm_EWRNbp7Is80Sf6-5GFXkx4FU6Lnfs8cMtepW8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971800"/>
            <a:ext cx="2438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21" descr="ANd9GcQbVOLq09XGeCaviOSsgHuxBe4-Bws6LI_oIbXEAJMwk_oVDfI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71800"/>
            <a:ext cx="2438400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23" descr="ANd9GcS6Mbco_b6ojWNg5WywL6_6NCAOuGcy-YCWbqHHCChadMfyrsgH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971800"/>
            <a:ext cx="2514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2" name="AutoShape 24"/>
          <p:cNvSpPr>
            <a:spLocks noChangeArrowheads="1"/>
          </p:cNvSpPr>
          <p:nvPr/>
        </p:nvSpPr>
        <p:spPr bwMode="auto">
          <a:xfrm>
            <a:off x="2743200" y="1447800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8683" name="AutoShape 25"/>
          <p:cNvSpPr>
            <a:spLocks noChangeArrowheads="1"/>
          </p:cNvSpPr>
          <p:nvPr/>
        </p:nvSpPr>
        <p:spPr bwMode="auto">
          <a:xfrm>
            <a:off x="5791200" y="1447800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8684" name="AutoShape 26"/>
          <p:cNvSpPr>
            <a:spLocks noChangeArrowheads="1"/>
          </p:cNvSpPr>
          <p:nvPr/>
        </p:nvSpPr>
        <p:spPr bwMode="auto">
          <a:xfrm rot="5400000">
            <a:off x="7291388" y="2462212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8685" name="AutoShape 28"/>
          <p:cNvSpPr>
            <a:spLocks noChangeArrowheads="1"/>
          </p:cNvSpPr>
          <p:nvPr/>
        </p:nvSpPr>
        <p:spPr bwMode="auto">
          <a:xfrm flipH="1">
            <a:off x="5791200" y="3429000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8686" name="AutoShape 29"/>
          <p:cNvSpPr>
            <a:spLocks noChangeArrowheads="1"/>
          </p:cNvSpPr>
          <p:nvPr/>
        </p:nvSpPr>
        <p:spPr bwMode="auto">
          <a:xfrm flipH="1">
            <a:off x="2743200" y="3429000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8687" name="AutoShape 30"/>
          <p:cNvSpPr>
            <a:spLocks noChangeArrowheads="1"/>
          </p:cNvSpPr>
          <p:nvPr/>
        </p:nvSpPr>
        <p:spPr bwMode="auto">
          <a:xfrm rot="16200000" flipV="1">
            <a:off x="1119188" y="2462212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pic>
        <p:nvPicPr>
          <p:cNvPr id="28688" name="Picture 31" descr="ANd9GcSWH7ppXfeWQ8nsYP61n7674oe4_fRxGyl2eTMMF9l7_F1skl6rg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816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39763"/>
          </a:xfrm>
        </p:spPr>
        <p:txBody>
          <a:bodyPr/>
          <a:lstStyle/>
          <a:p>
            <a:r>
              <a:rPr lang="ru-RU" altLang="ru-RU" sz="2800" smtClean="0">
                <a:solidFill>
                  <a:srgbClr val="800000"/>
                </a:solidFill>
              </a:rPr>
              <a:t>А.Н. Толстой «Золотой ключик»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5181600"/>
            <a:ext cx="7543800" cy="1447800"/>
          </a:xfrm>
          <a:noFill/>
          <a:ln w="76200" cmpd="tri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2400" b="1" smtClean="0">
                <a:solidFill>
                  <a:srgbClr val="800000"/>
                </a:solidFill>
              </a:rPr>
              <a:t>Буратино хотел получить много денег сразу для добрых дел, но что он сделал не так? </a:t>
            </a:r>
          </a:p>
          <a:p>
            <a:r>
              <a:rPr lang="ru-RU" altLang="ru-RU" sz="2400" b="1" smtClean="0">
                <a:solidFill>
                  <a:srgbClr val="800000"/>
                </a:solidFill>
              </a:rPr>
              <a:t>Добился ли Буратино желаемого? Почему?</a:t>
            </a:r>
          </a:p>
        </p:txBody>
      </p:sp>
      <p:pic>
        <p:nvPicPr>
          <p:cNvPr id="29700" name="Picture 7" descr="ANd9GcS9AwIoirbjr6NqSmN7brSYYwAezhlcE4ExLgAHMbl7baLv-uH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762000"/>
            <a:ext cx="174942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13" descr="ANd9GcR261rSoQcnaWgDeBH522ZgkKPvZDnZHYWtSZzurPqorJ_nJem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25431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15" descr="ANd9GcQdS5GzMlXeJ_575eXi571gBuqi3FhIMKaiclsjsv6UtZIEak8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95600"/>
            <a:ext cx="21336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17" descr="ANd9GcRFg1qmU8derAFSq6kZqWOOuxA77ynkC5v-RVvIOiEQN5OI66QK9Q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85800"/>
            <a:ext cx="2057400" cy="195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19" descr="ANd9GcQhycLKJJJwqVgxR0gqS6-QuPttoXyMunY8HONqXDEEPMo_vWD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124200"/>
            <a:ext cx="19812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5" name="Picture 21" descr="ANd9GcS4RDYy5dGcv0TSn0O3kOLU9-hv4zbzYJH_pESIYsT8GwJQFV0Xm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048000"/>
            <a:ext cx="2590800" cy="199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6" name="AutoShape 22"/>
          <p:cNvSpPr>
            <a:spLocks noChangeArrowheads="1"/>
          </p:cNvSpPr>
          <p:nvPr/>
        </p:nvSpPr>
        <p:spPr bwMode="auto">
          <a:xfrm>
            <a:off x="2895600" y="1447800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9707" name="AutoShape 23"/>
          <p:cNvSpPr>
            <a:spLocks noChangeArrowheads="1"/>
          </p:cNvSpPr>
          <p:nvPr/>
        </p:nvSpPr>
        <p:spPr bwMode="auto">
          <a:xfrm>
            <a:off x="5867400" y="1524000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9708" name="AutoShape 24"/>
          <p:cNvSpPr>
            <a:spLocks noChangeArrowheads="1"/>
          </p:cNvSpPr>
          <p:nvPr/>
        </p:nvSpPr>
        <p:spPr bwMode="auto">
          <a:xfrm rot="5400000">
            <a:off x="7443788" y="2614612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9709" name="AutoShape 25"/>
          <p:cNvSpPr>
            <a:spLocks noChangeArrowheads="1"/>
          </p:cNvSpPr>
          <p:nvPr/>
        </p:nvSpPr>
        <p:spPr bwMode="auto">
          <a:xfrm flipH="1">
            <a:off x="5943600" y="3886200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9710" name="AutoShape 26"/>
          <p:cNvSpPr>
            <a:spLocks noChangeArrowheads="1"/>
          </p:cNvSpPr>
          <p:nvPr/>
        </p:nvSpPr>
        <p:spPr bwMode="auto">
          <a:xfrm>
            <a:off x="2895600" y="3810000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pic>
        <p:nvPicPr>
          <p:cNvPr id="29711" name="Picture 27" descr="ANd9GcSWH7ppXfeWQ8nsYP61n7674oe4_fRxGyl2eTMMF9l7_F1skl6rg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102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39763"/>
          </a:xfrm>
        </p:spPr>
        <p:txBody>
          <a:bodyPr/>
          <a:lstStyle/>
          <a:p>
            <a:r>
              <a:rPr lang="ru-RU" altLang="ru-RU" sz="2800" smtClean="0">
                <a:solidFill>
                  <a:srgbClr val="800000"/>
                </a:solidFill>
              </a:rPr>
              <a:t>Три поросенка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5105400"/>
            <a:ext cx="6934200" cy="1477963"/>
          </a:xfrm>
          <a:noFill/>
          <a:ln w="76200" cmpd="tri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2400" b="1" smtClean="0">
                <a:solidFill>
                  <a:srgbClr val="800000"/>
                </a:solidFill>
              </a:rPr>
              <a:t>Почему поросята построили разные домики?</a:t>
            </a:r>
          </a:p>
          <a:p>
            <a:r>
              <a:rPr lang="ru-RU" altLang="ru-RU" sz="2400" b="1" smtClean="0">
                <a:solidFill>
                  <a:srgbClr val="800000"/>
                </a:solidFill>
              </a:rPr>
              <a:t>Кто из них оказался прав и почему?</a:t>
            </a:r>
          </a:p>
        </p:txBody>
      </p:sp>
      <p:pic>
        <p:nvPicPr>
          <p:cNvPr id="30724" name="Picture 7" descr="&amp;tcy;&amp;rcy;&amp;icy; &amp;pcy;&amp;ocy;&amp;rcy;&amp;ocy;&amp;scy;&amp;iecy;&amp;ncy;&amp;kcy;&amp;acy;, &amp;icy;&amp;lcy;&amp;lcy;&amp;yucy;&amp;scy;&amp;tcy;&amp;rcy;&amp;acy;&amp;tscy;&amp;icy;&amp;icy; &amp;Tcy;&amp;ocy;&amp;ncy;&amp;icy; &amp;Vcy;&amp;ucy;&amp;lcy;&amp;f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2286000" cy="213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9" descr="&amp;tcy;&amp;rcy;&amp;icy; &amp;pcy;&amp;ocy;&amp;rcy;&amp;ocy;&amp;scy;&amp;iecy;&amp;ncy;&amp;kcy;&amp;acy;, &amp;icy;&amp;lcy;&amp;lcy;&amp;yucy;&amp;scy;&amp;tcy;&amp;rcy;&amp;acy;&amp;tscy;&amp;icy;&amp;icy; &amp;Tcy;&amp;ocy;&amp;ncy;&amp;icy; &amp;Vcy;&amp;ucy;&amp;lcy;&amp;f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762000"/>
            <a:ext cx="185737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11" descr="&amp;tcy;&amp;rcy;&amp;icy; &amp;pcy;&amp;ocy;&amp;rcy;&amp;ocy;&amp;scy;&amp;iecy;&amp;ncy;&amp;kcy;&amp;acy;, &amp;icy;&amp;lcy;&amp;lcy;&amp;yucy;&amp;scy;&amp;tcy;&amp;rcy;&amp;acy;&amp;tscy;&amp;icy;&amp;icy; &amp;Tcy;&amp;ocy;&amp;ncy;&amp;icy; &amp;Vcy;&amp;ucy;&amp;lcy;&amp;fcy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838200"/>
            <a:ext cx="2971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13" descr="&amp;tcy;&amp;rcy;&amp;icy; &amp;pcy;&amp;ocy;&amp;rcy;&amp;ocy;&amp;scy;&amp;iecy;&amp;ncy;&amp;kcy;&amp;acy;, &amp;icy;&amp;lcy;&amp;lcy;&amp;yucy;&amp;scy;&amp;tcy;&amp;rcy;&amp;acy;&amp;tscy;&amp;icy;&amp;icy; &amp;Tcy;&amp;ocy;&amp;ncy;&amp;icy; &amp;Vcy;&amp;ucy;&amp;lcy;&amp;fcy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505200"/>
            <a:ext cx="2286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15" descr="&amp;tcy;&amp;rcy;&amp;icy; &amp;pcy;&amp;ocy;&amp;rcy;&amp;ocy;&amp;scy;&amp;iecy;&amp;ncy;&amp;kcy;&amp;acy;, &amp;icy;&amp;lcy;&amp;lcy;&amp;yucy;&amp;scy;&amp;tcy;&amp;rcy;&amp;acy;&amp;tscy;&amp;icy;&amp;icy; &amp;Tcy;&amp;ocy;&amp;ncy;&amp;icy; &amp;Vcy;&amp;ucy;&amp;lcy;&amp;fcy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505200"/>
            <a:ext cx="24288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9" name="Picture 17" descr="&amp;tcy;&amp;rcy;&amp;icy; &amp;pcy;&amp;ocy;&amp;rcy;&amp;ocy;&amp;scy;&amp;iecy;&amp;ncy;&amp;kcy;&amp;acy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200400"/>
            <a:ext cx="2667000" cy="169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0" name="AutoShape 19"/>
          <p:cNvSpPr>
            <a:spLocks noChangeArrowheads="1"/>
          </p:cNvSpPr>
          <p:nvPr/>
        </p:nvSpPr>
        <p:spPr bwMode="auto">
          <a:xfrm rot="5400000">
            <a:off x="1195388" y="2919412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731" name="AutoShape 20"/>
          <p:cNvSpPr>
            <a:spLocks noChangeArrowheads="1"/>
          </p:cNvSpPr>
          <p:nvPr/>
        </p:nvSpPr>
        <p:spPr bwMode="auto">
          <a:xfrm rot="5400000">
            <a:off x="4090988" y="2843212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732" name="AutoShape 21"/>
          <p:cNvSpPr>
            <a:spLocks noChangeArrowheads="1"/>
          </p:cNvSpPr>
          <p:nvPr/>
        </p:nvSpPr>
        <p:spPr bwMode="auto">
          <a:xfrm rot="5400000">
            <a:off x="7367588" y="2690812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733" name="AutoShape 22"/>
          <p:cNvSpPr>
            <a:spLocks noChangeArrowheads="1"/>
          </p:cNvSpPr>
          <p:nvPr/>
        </p:nvSpPr>
        <p:spPr bwMode="auto">
          <a:xfrm>
            <a:off x="2743200" y="3886200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734" name="AutoShape 23"/>
          <p:cNvSpPr>
            <a:spLocks noChangeArrowheads="1"/>
          </p:cNvSpPr>
          <p:nvPr/>
        </p:nvSpPr>
        <p:spPr bwMode="auto">
          <a:xfrm>
            <a:off x="5715000" y="3810000"/>
            <a:ext cx="3810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pic>
        <p:nvPicPr>
          <p:cNvPr id="30735" name="Picture 24" descr="ANd9GcSWH7ppXfeWQ8nsYP61n7674oe4_fRxGyl2eTMMF9l7_F1skl6rg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2578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39750" y="214313"/>
            <a:ext cx="8247063" cy="785812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«</a:t>
            </a:r>
            <a:r>
              <a:rPr lang="ru-RU" sz="40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Цветик-семицветик</a:t>
            </a:r>
            <a:r>
              <a:rPr lang="ru-RU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»</a:t>
            </a:r>
            <a:endParaRPr lang="ru-RU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057B790-5133-4F14-BD18-DB12AEA83875}" type="slidenum">
              <a:rPr lang="ru-RU" altLang="ru-RU" smtClean="0">
                <a:solidFill>
                  <a:srgbClr val="BCBCBC"/>
                </a:solidFill>
              </a:rPr>
              <a:pPr/>
              <a:t>29</a:t>
            </a:fld>
            <a:endParaRPr lang="ru-RU" altLang="ru-RU" smtClean="0">
              <a:solidFill>
                <a:srgbClr val="BCBCBC"/>
              </a:solidFill>
            </a:endParaRPr>
          </a:p>
        </p:txBody>
      </p:sp>
      <p:sp>
        <p:nvSpPr>
          <p:cNvPr id="31748" name="WordArt 15"/>
          <p:cNvSpPr>
            <a:spLocks noChangeArrowheads="1" noChangeShapeType="1" noTextEdit="1"/>
          </p:cNvSpPr>
          <p:nvPr/>
        </p:nvSpPr>
        <p:spPr bwMode="auto">
          <a:xfrm>
            <a:off x="1403350" y="981075"/>
            <a:ext cx="6896100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31749" name="Picture 14" descr="http://go3.imgsmail.ru/imgpreview?key=http%3A//mega-mult.net/uploads/posts/2012-08/1345275894%5Fcvetik-semicvetik-01.jpg&amp;mb=imgdb_preview_1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071563"/>
            <a:ext cx="5241925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16" descr="http://snova-prazdnik.ru/wp-content/uploads/2012/07/%D0%B4%D0%B5%D0%BD%D1%8C_%D1%80%D0%BE%D0%B6%D0%B4%D0%B5%D0%BD%D0%B8%D1%8F_5_%D0%BB%D0%B5%D1%82_06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86313" y="3286125"/>
            <a:ext cx="4572000" cy="311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Rectangle 17"/>
          <p:cNvSpPr>
            <a:spLocks noChangeArrowheads="1"/>
          </p:cNvSpPr>
          <p:nvPr/>
        </p:nvSpPr>
        <p:spPr bwMode="auto">
          <a:xfrm>
            <a:off x="714375" y="3941763"/>
            <a:ext cx="13504863" cy="193833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ru-RU" altLang="ru-RU" sz="1400">
                <a:cs typeface="Times New Roman" pitchFamily="18" charset="0"/>
              </a:rPr>
              <a:t> </a:t>
            </a:r>
            <a:r>
              <a:rPr lang="ru-RU" altLang="ru-RU" sz="2400">
                <a:cs typeface="Times New Roman" pitchFamily="18" charset="0"/>
              </a:rPr>
              <a:t>Все ли девочка получила от цветка по своему желанию?</a:t>
            </a:r>
          </a:p>
          <a:p>
            <a:pPr algn="just"/>
            <a:r>
              <a:rPr lang="ru-RU" altLang="ru-RU" sz="2400">
                <a:cs typeface="Times New Roman" pitchFamily="18" charset="0"/>
              </a:rPr>
              <a:t> Как вы думаете, какое из желаний было самое ценное? </a:t>
            </a:r>
          </a:p>
          <a:p>
            <a:pPr algn="just"/>
            <a:r>
              <a:rPr lang="ru-RU" altLang="ru-RU" sz="2400">
                <a:cs typeface="Times New Roman" pitchFamily="18" charset="0"/>
              </a:rPr>
              <a:t>Почему? Все ли наши желания могут исполняться </a:t>
            </a:r>
          </a:p>
          <a:p>
            <a:pPr algn="just"/>
            <a:r>
              <a:rPr lang="ru-RU" altLang="ru-RU" sz="2400">
                <a:cs typeface="Times New Roman" pitchFamily="18" charset="0"/>
              </a:rPr>
              <a:t>в реальной жизни? Почему не все? </a:t>
            </a:r>
          </a:p>
          <a:p>
            <a:pPr algn="just"/>
            <a:r>
              <a:rPr lang="ru-RU" altLang="ru-RU" sz="2400">
                <a:cs typeface="Times New Roman" pitchFamily="18" charset="0"/>
              </a:rPr>
              <a:t>Если мы хотим что-то иметь, как мы это приобретаем? </a:t>
            </a:r>
            <a:endParaRPr lang="ru-RU" altLang="ru-RU" sz="24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46175"/>
          </a:xfrm>
        </p:spPr>
        <p:txBody>
          <a:bodyPr/>
          <a:lstStyle/>
          <a:p>
            <a:r>
              <a:rPr lang="ru-RU" altLang="ru-RU" smtClean="0"/>
              <a:t>Финансовая грамотность</a:t>
            </a:r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>
          <a:xfrm>
            <a:off x="250825" y="1484313"/>
            <a:ext cx="8435975" cy="5373687"/>
          </a:xfrm>
        </p:spPr>
        <p:txBody>
          <a:bodyPr/>
          <a:lstStyle/>
          <a:p>
            <a:r>
              <a:rPr lang="ru-RU" altLang="ru-RU" smtClean="0"/>
              <a:t>достаточный уровень знаний и умений в области финансов, который позволяет правильно оценивать ситуацию на рынке и принимать разумные финансовые решения.</a:t>
            </a:r>
          </a:p>
          <a:p>
            <a:endParaRPr lang="ru-RU" altLang="ru-RU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677A3F4-4295-47C6-BA19-ED75AEBD736D}" type="slidenum">
              <a:rPr lang="ru-RU" altLang="en-US" smtClean="0"/>
              <a:pPr/>
              <a:t>3</a:t>
            </a:fld>
            <a:endParaRPr lang="ru-RU" altLang="en-US" smtClean="0"/>
          </a:p>
        </p:txBody>
      </p:sp>
      <p:pic>
        <p:nvPicPr>
          <p:cNvPr id="5125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429000"/>
            <a:ext cx="5256213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-28575"/>
            <a:ext cx="8578850" cy="1196975"/>
          </a:xfrm>
        </p:spPr>
        <p:txBody>
          <a:bodyPr/>
          <a:lstStyle/>
          <a:p>
            <a:r>
              <a:rPr lang="ru-RU" altLang="ru-RU" sz="2800" smtClean="0">
                <a:solidFill>
                  <a:srgbClr val="002060"/>
                </a:solidFill>
              </a:rPr>
              <a:t>Пословицы и поговорки об экономическом поведении: как ты понимаешь?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895850"/>
          </a:xfrm>
          <a:noFill/>
          <a:ln w="76200" cmpd="tri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2800" b="1" smtClean="0">
                <a:solidFill>
                  <a:srgbClr val="002060"/>
                </a:solidFill>
              </a:rPr>
              <a:t>Без труда не вытащить рыбку из пруда</a:t>
            </a:r>
          </a:p>
          <a:p>
            <a:r>
              <a:rPr lang="ru-RU" altLang="ru-RU" sz="2800" b="1" smtClean="0">
                <a:solidFill>
                  <a:srgbClr val="002060"/>
                </a:solidFill>
              </a:rPr>
              <a:t>Семь раз отмерь, один раз отрежь</a:t>
            </a:r>
          </a:p>
          <a:p>
            <a:r>
              <a:rPr lang="ru-RU" altLang="ru-RU" sz="2800" b="1" smtClean="0">
                <a:solidFill>
                  <a:srgbClr val="002060"/>
                </a:solidFill>
              </a:rPr>
              <a:t>С мастерством люди не родятся, а добытым ремеслом гордятся</a:t>
            </a:r>
          </a:p>
          <a:p>
            <a:r>
              <a:rPr lang="ru-RU" altLang="ru-RU" sz="2800" b="1" smtClean="0">
                <a:solidFill>
                  <a:srgbClr val="002060"/>
                </a:solidFill>
              </a:rPr>
              <a:t>За всякое дело берись умело</a:t>
            </a:r>
          </a:p>
          <a:p>
            <a:r>
              <a:rPr lang="ru-RU" altLang="ru-RU" sz="2800" b="1" smtClean="0">
                <a:solidFill>
                  <a:srgbClr val="002060"/>
                </a:solidFill>
              </a:rPr>
              <a:t> Умелец да рукодельник и себе и людям радость приносит </a:t>
            </a:r>
          </a:p>
          <a:p>
            <a:r>
              <a:rPr lang="ru-RU" altLang="ru-RU" sz="2800" b="1" smtClean="0">
                <a:solidFill>
                  <a:srgbClr val="002060"/>
                </a:solidFill>
              </a:rPr>
              <a:t>Скоро сказка сказывается, да не скоро дело делается</a:t>
            </a:r>
            <a:r>
              <a:rPr lang="ru-RU" altLang="ru-RU" sz="2800" smtClean="0">
                <a:solidFill>
                  <a:srgbClr val="002060"/>
                </a:solidFill>
              </a:rPr>
              <a:t> </a:t>
            </a:r>
          </a:p>
          <a:p>
            <a:endParaRPr lang="ru-RU" altLang="ru-RU" sz="280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Мультипликационное кино</a:t>
            </a:r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F1E4C42-26BF-4512-A455-A0603F27A66D}" type="slidenum">
              <a:rPr lang="ru-RU" altLang="en-US" smtClean="0"/>
              <a:pPr/>
              <a:t>31</a:t>
            </a:fld>
            <a:endParaRPr lang="ru-RU" altLang="en-US" smtClean="0"/>
          </a:p>
        </p:txBody>
      </p:sp>
      <p:pic>
        <p:nvPicPr>
          <p:cNvPr id="33796" name="Picture 6" descr="http://mamonovo39.ru/storage/files/vasilek/73/93/73935e4b784be342f459f53e267574ead75b60c4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9613" y="2205038"/>
            <a:ext cx="4968875" cy="38163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>
              <a:solidFill>
                <a:srgbClr val="FF0000"/>
              </a:solidFill>
            </a:endParaRPr>
          </a:p>
        </p:txBody>
      </p:sp>
      <p:sp>
        <p:nvSpPr>
          <p:cNvPr id="34819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ru-RU" altLang="ru-RU" smtClean="0"/>
              <a:t>Мультфильм СМЕШАРИКИ «Финансовая грамотность. Благородное дело». </a:t>
            </a:r>
            <a:r>
              <a:rPr lang="ru-RU" altLang="ru-RU" smtClean="0">
                <a:solidFill>
                  <a:srgbClr val="FF0000"/>
                </a:solidFill>
              </a:rPr>
              <a:t>Проблема «Где могут вырасти деньги?»</a:t>
            </a:r>
          </a:p>
          <a:p>
            <a:r>
              <a:rPr lang="ru-RU" altLang="ru-RU" smtClean="0"/>
              <a:t>Мультфильм из серии «Азбука денег тетушки Совы - Работа и зарплата». </a:t>
            </a:r>
            <a:r>
              <a:rPr lang="ru-RU" altLang="ru-RU" smtClean="0">
                <a:solidFill>
                  <a:srgbClr val="FF0000"/>
                </a:solidFill>
              </a:rPr>
              <a:t>Проблема «Как помочь ребятам вырасти богатыми?»</a:t>
            </a:r>
          </a:p>
          <a:p>
            <a:endParaRPr lang="ru-RU" alt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12"/>
          </p:nvPr>
        </p:nvSpPr>
        <p:spPr>
          <a:xfrm rot="5400000">
            <a:off x="6989763" y="3736975"/>
            <a:ext cx="32004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fld id="{D12AB6A7-5B7A-4318-9C9B-60A6F716FFE8}" type="slidenum">
              <a:rPr lang="ru-RU" altLang="en-US" sz="1200" smtClean="0">
                <a:solidFill>
                  <a:schemeClr val="tx2"/>
                </a:solidFill>
              </a:rPr>
              <a:pPr algn="l"/>
              <a:t>32</a:t>
            </a:fld>
            <a:endParaRPr lang="ru-RU" altLang="en-US" sz="12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rgbClr val="002060"/>
                </a:solidFill>
              </a:rPr>
              <a:t>Примерные названия сюжетно-ролевых</a:t>
            </a:r>
            <a:r>
              <a:rPr lang="ru-RU" altLang="ru-RU" smtClean="0"/>
              <a:t> игр</a:t>
            </a:r>
          </a:p>
        </p:txBody>
      </p:sp>
      <p:sp>
        <p:nvSpPr>
          <p:cNvPr id="358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mtClean="0"/>
              <a:t>«Банк»</a:t>
            </a:r>
          </a:p>
          <a:p>
            <a:r>
              <a:rPr lang="ru-RU" altLang="ru-RU" smtClean="0"/>
              <a:t>«Кафе»</a:t>
            </a:r>
          </a:p>
          <a:p>
            <a:r>
              <a:rPr lang="ru-RU" altLang="ru-RU" smtClean="0"/>
              <a:t>«Супермаркет» </a:t>
            </a:r>
          </a:p>
          <a:p>
            <a:r>
              <a:rPr lang="ru-RU" altLang="ru-RU" smtClean="0"/>
              <a:t>«Путешествие» </a:t>
            </a:r>
          </a:p>
          <a:p>
            <a:r>
              <a:rPr lang="ru-RU" altLang="ru-RU" smtClean="0"/>
              <a:t>«Аукцион»</a:t>
            </a:r>
          </a:p>
          <a:p>
            <a:r>
              <a:rPr lang="ru-RU" altLang="ru-RU" smtClean="0"/>
              <a:t>«Ателье для маленьких красавиц»</a:t>
            </a:r>
          </a:p>
          <a:p>
            <a:r>
              <a:rPr lang="ru-RU" altLang="ru-RU" smtClean="0"/>
              <a:t>«Рекламное агентство»</a:t>
            </a:r>
          </a:p>
          <a:p>
            <a:r>
              <a:rPr lang="ru-RU" altLang="ru-RU" smtClean="0"/>
              <a:t>«Магазин Детский мир» и др.</a:t>
            </a:r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75CCB61-43BC-45CC-A2B5-B6AC40AA4C2E}" type="slidenum">
              <a:rPr lang="ru-RU" altLang="en-US" smtClean="0"/>
              <a:pPr/>
              <a:t>33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3"/>
          <p:cNvSpPr>
            <a:spLocks noGrp="1"/>
          </p:cNvSpPr>
          <p:nvPr>
            <p:ph type="title"/>
          </p:nvPr>
        </p:nvSpPr>
        <p:spPr>
          <a:xfrm>
            <a:off x="0" y="214313"/>
            <a:ext cx="8786813" cy="785812"/>
          </a:xfrm>
        </p:spPr>
        <p:txBody>
          <a:bodyPr/>
          <a:lstStyle/>
          <a:p>
            <a:pPr marL="484188"/>
            <a:r>
              <a:rPr lang="ru-RU" altLang="ru-RU" sz="4000" smtClean="0">
                <a:solidFill>
                  <a:srgbClr val="002060"/>
                </a:solidFill>
                <a:latin typeface="Arial Black" pitchFamily="34" charset="0"/>
              </a:rPr>
              <a:t>МАГАЗИН «Детский мир»</a:t>
            </a:r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AA9378A-57F4-47F8-A599-9F0F556BBB47}" type="slidenum">
              <a:rPr lang="ru-RU" altLang="ru-RU" smtClean="0">
                <a:solidFill>
                  <a:srgbClr val="BCBCBC"/>
                </a:solidFill>
              </a:rPr>
              <a:pPr/>
              <a:t>34</a:t>
            </a:fld>
            <a:endParaRPr lang="ru-RU" altLang="ru-RU" smtClean="0">
              <a:solidFill>
                <a:srgbClr val="BCBCBC"/>
              </a:solidFill>
            </a:endParaRPr>
          </a:p>
        </p:txBody>
      </p:sp>
      <p:sp>
        <p:nvSpPr>
          <p:cNvPr id="36868" name="WordArt 15"/>
          <p:cNvSpPr>
            <a:spLocks noChangeArrowheads="1" noChangeShapeType="1" noTextEdit="1"/>
          </p:cNvSpPr>
          <p:nvPr/>
        </p:nvSpPr>
        <p:spPr bwMode="auto">
          <a:xfrm>
            <a:off x="1403350" y="981075"/>
            <a:ext cx="6896100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6869" name="Rectangle 17"/>
          <p:cNvSpPr>
            <a:spLocks noChangeArrowheads="1"/>
          </p:cNvSpPr>
          <p:nvPr/>
        </p:nvSpPr>
        <p:spPr bwMode="auto">
          <a:xfrm>
            <a:off x="714375" y="4786313"/>
            <a:ext cx="7786688" cy="3079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ru-RU" altLang="ru-RU" sz="1400">
                <a:cs typeface="Times New Roman" pitchFamily="18" charset="0"/>
              </a:rPr>
              <a:t> </a:t>
            </a:r>
            <a:endParaRPr lang="ru-RU" altLang="ru-RU" sz="2400">
              <a:cs typeface="Times New Roman" pitchFamily="18" charset="0"/>
            </a:endParaRPr>
          </a:p>
        </p:txBody>
      </p:sp>
      <p:pic>
        <p:nvPicPr>
          <p:cNvPr id="36870" name="Picture 31" descr="http://www.7pd.ru/stores/images/in_big_16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143000"/>
            <a:ext cx="8215313" cy="545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3"/>
          <p:cNvSpPr>
            <a:spLocks noGrp="1"/>
          </p:cNvSpPr>
          <p:nvPr>
            <p:ph type="title"/>
          </p:nvPr>
        </p:nvSpPr>
        <p:spPr>
          <a:xfrm>
            <a:off x="-107950" y="214313"/>
            <a:ext cx="8894763" cy="785812"/>
          </a:xfrm>
        </p:spPr>
        <p:txBody>
          <a:bodyPr/>
          <a:lstStyle/>
          <a:p>
            <a:pPr marL="484188"/>
            <a:r>
              <a:rPr lang="ru-RU" altLang="ru-RU" sz="4000" b="0" smtClean="0">
                <a:solidFill>
                  <a:srgbClr val="002060"/>
                </a:solidFill>
                <a:latin typeface="Arial Black" pitchFamily="34" charset="0"/>
              </a:rPr>
              <a:t>МАГАЗИН «Детский мир»</a:t>
            </a:r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B35B9FB-1EA2-4105-9F03-A25E332AD6BB}" type="slidenum">
              <a:rPr lang="ru-RU" altLang="ru-RU" smtClean="0">
                <a:solidFill>
                  <a:srgbClr val="BCBCBC"/>
                </a:solidFill>
              </a:rPr>
              <a:pPr/>
              <a:t>35</a:t>
            </a:fld>
            <a:endParaRPr lang="ru-RU" altLang="ru-RU" smtClean="0">
              <a:solidFill>
                <a:srgbClr val="BCBCBC"/>
              </a:solidFill>
            </a:endParaRPr>
          </a:p>
        </p:txBody>
      </p:sp>
      <p:sp>
        <p:nvSpPr>
          <p:cNvPr id="37892" name="WordArt 15"/>
          <p:cNvSpPr>
            <a:spLocks noChangeArrowheads="1" noChangeShapeType="1" noTextEdit="1"/>
          </p:cNvSpPr>
          <p:nvPr/>
        </p:nvSpPr>
        <p:spPr bwMode="auto">
          <a:xfrm>
            <a:off x="1403350" y="981075"/>
            <a:ext cx="6896100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7893" name="Rectangle 17"/>
          <p:cNvSpPr>
            <a:spLocks noChangeArrowheads="1"/>
          </p:cNvSpPr>
          <p:nvPr/>
        </p:nvSpPr>
        <p:spPr bwMode="auto">
          <a:xfrm>
            <a:off x="714375" y="4786313"/>
            <a:ext cx="7786688" cy="3079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ru-RU" altLang="ru-RU" sz="1400">
                <a:cs typeface="Times New Roman" pitchFamily="18" charset="0"/>
              </a:rPr>
              <a:t> </a:t>
            </a:r>
            <a:endParaRPr lang="ru-RU" altLang="ru-RU" sz="2400">
              <a:cs typeface="Times New Roman" pitchFamily="18" charset="0"/>
            </a:endParaRPr>
          </a:p>
        </p:txBody>
      </p:sp>
      <p:sp>
        <p:nvSpPr>
          <p:cNvPr id="37894" name="TextBox 15"/>
          <p:cNvSpPr txBox="1">
            <a:spLocks noChangeArrowheads="1"/>
          </p:cNvSpPr>
          <p:nvPr/>
        </p:nvSpPr>
        <p:spPr bwMode="auto">
          <a:xfrm>
            <a:off x="900113" y="1462088"/>
            <a:ext cx="7000875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4400">
                <a:solidFill>
                  <a:srgbClr val="002060"/>
                </a:solidFill>
              </a:rPr>
              <a:t>РОЛИ:</a:t>
            </a:r>
          </a:p>
          <a:p>
            <a:pPr eaLnBrk="1" hangingPunct="1"/>
            <a:r>
              <a:rPr lang="ru-RU" altLang="ru-RU" sz="4400"/>
              <a:t>продавцы, </a:t>
            </a:r>
          </a:p>
          <a:p>
            <a:pPr eaLnBrk="1" hangingPunct="1"/>
            <a:r>
              <a:rPr lang="ru-RU" altLang="ru-RU" sz="4400"/>
              <a:t>кассиры, </a:t>
            </a:r>
          </a:p>
          <a:p>
            <a:pPr eaLnBrk="1" hangingPunct="1"/>
            <a:r>
              <a:rPr lang="ru-RU" altLang="ru-RU" sz="4400"/>
              <a:t>директор магазина, покупатели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3"/>
          <p:cNvSpPr>
            <a:spLocks noGrp="1"/>
          </p:cNvSpPr>
          <p:nvPr>
            <p:ph type="title"/>
          </p:nvPr>
        </p:nvSpPr>
        <p:spPr>
          <a:xfrm>
            <a:off x="-107950" y="214313"/>
            <a:ext cx="8894763" cy="785812"/>
          </a:xfrm>
        </p:spPr>
        <p:txBody>
          <a:bodyPr/>
          <a:lstStyle/>
          <a:p>
            <a:pPr marL="484188"/>
            <a:r>
              <a:rPr lang="ru-RU" altLang="ru-RU" sz="4000" b="0" smtClean="0">
                <a:solidFill>
                  <a:srgbClr val="002060"/>
                </a:solidFill>
                <a:latin typeface="Arial Black" pitchFamily="34" charset="0"/>
              </a:rPr>
              <a:t>МАГАЗИН «Детский мир»</a:t>
            </a:r>
          </a:p>
        </p:txBody>
      </p:sp>
      <p:sp>
        <p:nvSpPr>
          <p:cNvPr id="3891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4629173-EB3F-40A5-9506-AF6C6308089E}" type="slidenum">
              <a:rPr lang="ru-RU" altLang="ru-RU" smtClean="0">
                <a:solidFill>
                  <a:srgbClr val="BCBCBC"/>
                </a:solidFill>
              </a:rPr>
              <a:pPr/>
              <a:t>36</a:t>
            </a:fld>
            <a:endParaRPr lang="ru-RU" altLang="ru-RU" smtClean="0">
              <a:solidFill>
                <a:srgbClr val="BCBCBC"/>
              </a:solidFill>
            </a:endParaRPr>
          </a:p>
        </p:txBody>
      </p:sp>
      <p:sp>
        <p:nvSpPr>
          <p:cNvPr id="38916" name="WordArt 15"/>
          <p:cNvSpPr>
            <a:spLocks noChangeArrowheads="1" noChangeShapeType="1" noTextEdit="1"/>
          </p:cNvSpPr>
          <p:nvPr/>
        </p:nvSpPr>
        <p:spPr bwMode="auto">
          <a:xfrm>
            <a:off x="1403350" y="981075"/>
            <a:ext cx="6896100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8917" name="Rectangle 17"/>
          <p:cNvSpPr>
            <a:spLocks noChangeArrowheads="1"/>
          </p:cNvSpPr>
          <p:nvPr/>
        </p:nvSpPr>
        <p:spPr bwMode="auto">
          <a:xfrm>
            <a:off x="714375" y="4786313"/>
            <a:ext cx="7786688" cy="3079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ru-RU" altLang="ru-RU" sz="1400">
                <a:cs typeface="Times New Roman" pitchFamily="18" charset="0"/>
              </a:rPr>
              <a:t> </a:t>
            </a:r>
            <a:endParaRPr lang="ru-RU" altLang="ru-RU" sz="2400"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20752300">
            <a:off x="347663" y="1806575"/>
            <a:ext cx="4851400" cy="70802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sz="4000" dirty="0">
                <a:cs typeface="Arial" panose="020B0604020202020204" pitchFamily="34" charset="0"/>
              </a:rPr>
              <a:t>Что такое деньги?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30713" y="2722563"/>
            <a:ext cx="4143375" cy="70802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sz="4000" dirty="0">
                <a:solidFill>
                  <a:schemeClr val="bg1"/>
                </a:solidFill>
                <a:cs typeface="Arial" panose="020B0604020202020204" pitchFamily="34" charset="0"/>
              </a:rPr>
              <a:t>Цена – это…</a:t>
            </a:r>
          </a:p>
        </p:txBody>
      </p:sp>
      <p:sp>
        <p:nvSpPr>
          <p:cNvPr id="9" name="TextBox 8"/>
          <p:cNvSpPr txBox="1"/>
          <p:nvPr/>
        </p:nvSpPr>
        <p:spPr>
          <a:xfrm rot="1240484">
            <a:off x="1976438" y="3705225"/>
            <a:ext cx="3327400" cy="708025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sz="4000" dirty="0">
                <a:solidFill>
                  <a:schemeClr val="bg1"/>
                </a:solidFill>
                <a:cs typeface="Arial" panose="020B0604020202020204" pitchFamily="34" charset="0"/>
              </a:rPr>
              <a:t>Покупка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???</a:t>
            </a:r>
          </a:p>
        </p:txBody>
      </p:sp>
      <p:sp>
        <p:nvSpPr>
          <p:cNvPr id="10" name="TextBox 9"/>
          <p:cNvSpPr txBox="1"/>
          <p:nvPr/>
        </p:nvSpPr>
        <p:spPr>
          <a:xfrm rot="20699382">
            <a:off x="4500563" y="5000625"/>
            <a:ext cx="3357562" cy="7080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sz="4000" dirty="0">
                <a:solidFill>
                  <a:schemeClr val="bg1"/>
                </a:solidFill>
                <a:cs typeface="Arial" panose="020B0604020202020204" pitchFamily="34" charset="0"/>
              </a:rPr>
              <a:t>Продажа ???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214313" y="214313"/>
            <a:ext cx="8572500" cy="1428750"/>
          </a:xfrm>
        </p:spPr>
        <p:txBody>
          <a:bodyPr>
            <a:normAutofit fontScale="90000"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Викторина </a:t>
            </a:r>
            <a:b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«Отгадай загадку»</a:t>
            </a:r>
            <a:endParaRPr lang="ru-RU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D484DD0-F1D0-4E34-85FC-641C3FB9762D}" type="slidenum">
              <a:rPr lang="ru-RU" altLang="ru-RU" smtClean="0">
                <a:solidFill>
                  <a:srgbClr val="BCBCBC"/>
                </a:solidFill>
              </a:rPr>
              <a:pPr/>
              <a:t>37</a:t>
            </a:fld>
            <a:endParaRPr lang="ru-RU" altLang="ru-RU" smtClean="0">
              <a:solidFill>
                <a:srgbClr val="BCBCBC"/>
              </a:solidFill>
            </a:endParaRPr>
          </a:p>
        </p:txBody>
      </p:sp>
      <p:sp>
        <p:nvSpPr>
          <p:cNvPr id="39940" name="WordArt 15"/>
          <p:cNvSpPr>
            <a:spLocks noChangeArrowheads="1" noChangeShapeType="1" noTextEdit="1"/>
          </p:cNvSpPr>
          <p:nvPr/>
        </p:nvSpPr>
        <p:spPr bwMode="auto">
          <a:xfrm>
            <a:off x="1403350" y="981075"/>
            <a:ext cx="6896100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9941" name="Rectangle 17"/>
          <p:cNvSpPr>
            <a:spLocks noChangeArrowheads="1"/>
          </p:cNvSpPr>
          <p:nvPr/>
        </p:nvSpPr>
        <p:spPr bwMode="auto">
          <a:xfrm>
            <a:off x="714375" y="4786313"/>
            <a:ext cx="7786688" cy="3079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ru-RU" altLang="ru-RU" sz="1400">
                <a:cs typeface="Times New Roman" pitchFamily="18" charset="0"/>
              </a:rPr>
              <a:t> </a:t>
            </a:r>
            <a:endParaRPr lang="ru-RU" altLang="ru-RU" sz="2400">
              <a:cs typeface="Times New Roman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00125" y="1928813"/>
            <a:ext cx="671512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200"/>
              <a:t>Маленькая, кругленькая</a:t>
            </a:r>
          </a:p>
          <a:p>
            <a:pPr eaLnBrk="1" hangingPunct="1"/>
            <a:r>
              <a:rPr lang="ru-RU" altLang="ru-RU" sz="3200"/>
              <a:t>Из кармана в карман скачет.</a:t>
            </a:r>
          </a:p>
          <a:p>
            <a:pPr eaLnBrk="1" hangingPunct="1"/>
            <a:r>
              <a:rPr lang="ru-RU" altLang="ru-RU" sz="3200" b="1">
                <a:solidFill>
                  <a:srgbClr val="002060"/>
                </a:solidFill>
              </a:rPr>
              <a:t>(</a:t>
            </a:r>
            <a:r>
              <a:rPr lang="ru-RU" altLang="ru-RU" sz="3200" b="1" i="1">
                <a:solidFill>
                  <a:srgbClr val="002060"/>
                </a:solidFill>
              </a:rPr>
              <a:t>Монета</a:t>
            </a:r>
            <a:r>
              <a:rPr lang="ru-RU" altLang="ru-RU" sz="3200" b="1">
                <a:solidFill>
                  <a:srgbClr val="002060"/>
                </a:solidFill>
              </a:rPr>
              <a:t>)</a:t>
            </a:r>
          </a:p>
          <a:p>
            <a:pPr eaLnBrk="1" hangingPunct="1"/>
            <a:r>
              <a:rPr lang="ru-RU" altLang="ru-RU" sz="3200"/>
              <a:t>Как не берегутся, а растрясутся.</a:t>
            </a:r>
          </a:p>
          <a:p>
            <a:pPr eaLnBrk="1" hangingPunct="1"/>
            <a:r>
              <a:rPr lang="ru-RU" altLang="ru-RU" sz="3200" b="1">
                <a:solidFill>
                  <a:srgbClr val="002060"/>
                </a:solidFill>
              </a:rPr>
              <a:t>(Деньги)</a:t>
            </a:r>
          </a:p>
          <a:p>
            <a:pPr eaLnBrk="1" hangingPunct="1"/>
            <a:r>
              <a:rPr lang="ru-RU" altLang="ru-RU" sz="3200"/>
              <a:t>На товаре быть должна</a:t>
            </a:r>
            <a:br>
              <a:rPr lang="ru-RU" altLang="ru-RU" sz="3200"/>
            </a:br>
            <a:r>
              <a:rPr lang="ru-RU" altLang="ru-RU" sz="3200"/>
              <a:t>Обязательна ... </a:t>
            </a:r>
          </a:p>
          <a:p>
            <a:pPr eaLnBrk="1" hangingPunct="1"/>
            <a:r>
              <a:rPr lang="ru-RU" altLang="ru-RU" sz="3200" b="1">
                <a:solidFill>
                  <a:srgbClr val="002060"/>
                </a:solidFill>
              </a:rPr>
              <a:t>(цена)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214313" y="214313"/>
            <a:ext cx="8572500" cy="1214437"/>
          </a:xfrm>
        </p:spPr>
        <p:txBody>
          <a:bodyPr>
            <a:normAutofit fontScale="90000"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Викторина </a:t>
            </a:r>
            <a:b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«Отгадай загадку»</a:t>
            </a:r>
            <a:endParaRPr lang="ru-RU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096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D2D3EE7-B730-48DA-AC86-E8DD5F9A9926}" type="slidenum">
              <a:rPr lang="ru-RU" altLang="ru-RU" smtClean="0">
                <a:solidFill>
                  <a:srgbClr val="BCBCBC"/>
                </a:solidFill>
              </a:rPr>
              <a:pPr/>
              <a:t>38</a:t>
            </a:fld>
            <a:endParaRPr lang="ru-RU" altLang="ru-RU" smtClean="0">
              <a:solidFill>
                <a:srgbClr val="BCBCBC"/>
              </a:solidFill>
            </a:endParaRPr>
          </a:p>
        </p:txBody>
      </p:sp>
      <p:sp>
        <p:nvSpPr>
          <p:cNvPr id="40964" name="WordArt 15"/>
          <p:cNvSpPr>
            <a:spLocks noChangeArrowheads="1" noChangeShapeType="1" noTextEdit="1"/>
          </p:cNvSpPr>
          <p:nvPr/>
        </p:nvSpPr>
        <p:spPr bwMode="auto">
          <a:xfrm>
            <a:off x="1403350" y="981075"/>
            <a:ext cx="6896100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0965" name="Rectangle 17"/>
          <p:cNvSpPr>
            <a:spLocks noChangeArrowheads="1"/>
          </p:cNvSpPr>
          <p:nvPr/>
        </p:nvSpPr>
        <p:spPr bwMode="auto">
          <a:xfrm>
            <a:off x="714375" y="4786313"/>
            <a:ext cx="7786688" cy="3079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ru-RU" altLang="ru-RU" sz="1400">
                <a:cs typeface="Times New Roman" pitchFamily="18" charset="0"/>
              </a:rPr>
              <a:t> </a:t>
            </a:r>
            <a:endParaRPr lang="ru-RU" altLang="ru-RU" sz="2400">
              <a:cs typeface="Times New Roman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00125" y="2143125"/>
            <a:ext cx="671512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200"/>
              <a:t>За сметану, хлеб и сыр</a:t>
            </a:r>
            <a:br>
              <a:rPr lang="ru-RU" altLang="ru-RU" sz="3200"/>
            </a:br>
            <a:r>
              <a:rPr lang="ru-RU" altLang="ru-RU" sz="3200"/>
              <a:t>В кассе чек пробьёт ...</a:t>
            </a:r>
          </a:p>
          <a:p>
            <a:pPr eaLnBrk="1" hangingPunct="1"/>
            <a:r>
              <a:rPr lang="ru-RU" altLang="ru-RU" sz="3200"/>
              <a:t> </a:t>
            </a:r>
            <a:r>
              <a:rPr lang="ru-RU" altLang="ru-RU" sz="3200" b="1">
                <a:solidFill>
                  <a:srgbClr val="002060"/>
                </a:solidFill>
              </a:rPr>
              <a:t>(кассир)</a:t>
            </a:r>
          </a:p>
          <a:p>
            <a:pPr eaLnBrk="1" hangingPunct="1"/>
            <a:r>
              <a:rPr lang="ru-RU" altLang="ru-RU" sz="3200"/>
              <a:t>Мебель, хлеб и огурцы</a:t>
            </a:r>
            <a:br>
              <a:rPr lang="ru-RU" altLang="ru-RU" sz="3200"/>
            </a:br>
            <a:r>
              <a:rPr lang="ru-RU" altLang="ru-RU" sz="3200"/>
              <a:t>Продают нам ... </a:t>
            </a:r>
          </a:p>
          <a:p>
            <a:pPr eaLnBrk="1" hangingPunct="1"/>
            <a:r>
              <a:rPr lang="ru-RU" altLang="ru-RU" sz="3200" b="1">
                <a:solidFill>
                  <a:srgbClr val="002060"/>
                </a:solidFill>
              </a:rPr>
              <a:t>(продавцы)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F21D3A8-1148-4EDE-94A4-FD48576AFBC9}" type="slidenum">
              <a:rPr lang="ru-RU" altLang="en-US" smtClean="0"/>
              <a:pPr/>
              <a:t>39</a:t>
            </a:fld>
            <a:endParaRPr lang="ru-RU" altLang="en-US" smtClean="0"/>
          </a:p>
        </p:txBody>
      </p:sp>
      <p:pic>
        <p:nvPicPr>
          <p:cNvPr id="41988" name="Picture 6" descr="https://ds04.infourok.ru/uploads/ex/0fd8/00004a6f-5f4e31f4/img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28725" y="1420813"/>
            <a:ext cx="6397625" cy="47132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543800" cy="1008063"/>
          </a:xfrm>
        </p:spPr>
        <p:txBody>
          <a:bodyPr/>
          <a:lstStyle/>
          <a:p>
            <a:r>
              <a:rPr lang="ru-RU" altLang="ru-RU" sz="3200" smtClean="0"/>
              <a:t/>
            </a:r>
            <a:br>
              <a:rPr lang="ru-RU" altLang="ru-RU" sz="3200" smtClean="0"/>
            </a:br>
            <a:r>
              <a:rPr lang="ru-RU" altLang="ru-RU" sz="3200" smtClean="0"/>
              <a:t/>
            </a:r>
            <a:br>
              <a:rPr lang="ru-RU" altLang="ru-RU" sz="3200" smtClean="0"/>
            </a:br>
            <a:r>
              <a:rPr lang="ru-RU" altLang="ru-RU" sz="3200" smtClean="0"/>
              <a:t/>
            </a:r>
            <a:br>
              <a:rPr lang="ru-RU" altLang="ru-RU" sz="3200" smtClean="0"/>
            </a:br>
            <a:r>
              <a:rPr lang="ru-RU" altLang="ru-RU" sz="3200" smtClean="0">
                <a:solidFill>
                  <a:srgbClr val="FF0000"/>
                </a:solidFill>
              </a:rPr>
              <a:t>Кто знает зачем, найдет любое как!</a:t>
            </a:r>
            <a:endParaRPr lang="ru-RU" altLang="ru-RU" sz="3500" smtClean="0">
              <a:solidFill>
                <a:srgbClr val="FF0000"/>
              </a:solidFill>
            </a:endParaRPr>
          </a:p>
        </p:txBody>
      </p:sp>
      <p:pic>
        <p:nvPicPr>
          <p:cNvPr id="6147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76488" y="1719263"/>
            <a:ext cx="4391025" cy="44116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WordArt 7"/>
          <p:cNvSpPr>
            <a:spLocks noChangeArrowheads="1" noChangeShapeType="1" noTextEdit="1"/>
          </p:cNvSpPr>
          <p:nvPr/>
        </p:nvSpPr>
        <p:spPr bwMode="auto">
          <a:xfrm>
            <a:off x="611188" y="3284538"/>
            <a:ext cx="7273925" cy="11525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37"/>
              </a:avLst>
            </a:prstTxWarp>
          </a:bodyPr>
          <a:lstStyle/>
          <a:p>
            <a:pPr algn="ctr"/>
            <a:r>
              <a:rPr lang="ru-RU" sz="3600" b="1" kern="10"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Georgia"/>
              </a:rPr>
              <a:t>СПАСИБО ЗА ВНИМАНИЕ!</a:t>
            </a:r>
          </a:p>
        </p:txBody>
      </p:sp>
      <p:sp>
        <p:nvSpPr>
          <p:cNvPr id="43011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754F50D-7CDA-4D4D-AFDD-F888ED1E6EFA}" type="slidenum">
              <a:rPr lang="ru-RU" altLang="en-US" smtClean="0"/>
              <a:pPr/>
              <a:t>40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717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6B949AE-2A69-43AA-ADEE-0272E965CA9B}" type="slidenum">
              <a:rPr lang="ru-RU" altLang="en-US" smtClean="0"/>
              <a:pPr/>
              <a:t>5</a:t>
            </a:fld>
            <a:endParaRPr lang="ru-RU" altLang="en-US" smtClean="0"/>
          </a:p>
        </p:txBody>
      </p:sp>
      <p:pic>
        <p:nvPicPr>
          <p:cNvPr id="7172" name="Picture 2" descr="https://cf.ppt-online.org/files2/slide/o/oiCHE4vTIwks6c95pf1Dy3z2qxLXJjrhmGetVOUlZF/slide-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1052513"/>
            <a:ext cx="6337300" cy="48625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30275"/>
          </a:xfrm>
        </p:spPr>
        <p:txBody>
          <a:bodyPr/>
          <a:lstStyle/>
          <a:p>
            <a:r>
              <a:rPr lang="ru-RU" altLang="ru-RU" smtClean="0"/>
              <a:t>Проблемные ситуации</a:t>
            </a:r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539750" y="1268413"/>
            <a:ext cx="8147050" cy="5329237"/>
          </a:xfrm>
        </p:spPr>
        <p:txBody>
          <a:bodyPr/>
          <a:lstStyle/>
          <a:p>
            <a:pPr>
              <a:defRPr/>
            </a:pPr>
            <a:r>
              <a:rPr lang="ru-RU" altLang="ru-RU" sz="2400" dirty="0" smtClean="0"/>
              <a:t>Ребенок принес в детский сад карманные деньги. </a:t>
            </a:r>
            <a:r>
              <a:rPr lang="ru-RU" altLang="ru-RU" sz="2400" i="1" dirty="0" smtClean="0"/>
              <a:t>Ваши действия?</a:t>
            </a:r>
          </a:p>
          <a:p>
            <a:pPr>
              <a:defRPr/>
            </a:pPr>
            <a:r>
              <a:rPr lang="ru-RU" altLang="ru-RU" sz="2400" dirty="0" smtClean="0"/>
              <a:t>Ребенок нашел на проезжей части города 10 рублей и положил их в карман с надеждой пополнить свою копилку. </a:t>
            </a:r>
            <a:r>
              <a:rPr lang="ru-RU" altLang="ru-RU" sz="2400" i="1" dirty="0" smtClean="0"/>
              <a:t>Ваши действия?</a:t>
            </a:r>
          </a:p>
          <a:p>
            <a:pPr>
              <a:defRPr/>
            </a:pPr>
            <a:r>
              <a:rPr lang="ru-RU" altLang="ru-RU" sz="2400" dirty="0" smtClean="0"/>
              <a:t>За каждое трудовое действие папа вознаграждает ребенка 5 рублями. Сын готов исполнять любое поручение отца за деньги. </a:t>
            </a:r>
            <a:r>
              <a:rPr lang="ru-RU" altLang="ru-RU" sz="2400" i="1" dirty="0" smtClean="0"/>
              <a:t>Ваше отношение к ситуации?</a:t>
            </a:r>
          </a:p>
          <a:p>
            <a:pPr>
              <a:defRPr/>
            </a:pPr>
            <a:r>
              <a:rPr lang="ru-RU" altLang="ru-RU" sz="2400" dirty="0" smtClean="0"/>
              <a:t>Ребенок просит новую игрушку, на что родители отвечают: «На это сейчас нет денег!». «Как же нет!, - думает обиженный ребенок, - только что видел полный кошелек». </a:t>
            </a:r>
            <a:r>
              <a:rPr lang="ru-RU" altLang="ru-RU" sz="2400" i="1" dirty="0" smtClean="0"/>
              <a:t>Ваше отношение к ситуации?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altLang="ru-RU" sz="2400" dirty="0" smtClean="0"/>
              <a:t> </a:t>
            </a:r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F3368CE-8470-4814-AD1A-909A3CE61CE4}" type="slidenum">
              <a:rPr lang="ru-RU" altLang="en-US" smtClean="0"/>
              <a:pPr/>
              <a:t>6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b="0" smtClean="0"/>
              <a:t>Ребенок овладевает экономической информацией на житейском, часто искаженном уровне</a:t>
            </a:r>
          </a:p>
        </p:txBody>
      </p:sp>
      <p:sp>
        <p:nvSpPr>
          <p:cNvPr id="921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ru-RU" altLang="ru-RU" sz="2800" smtClean="0">
              <a:solidFill>
                <a:srgbClr val="FF0000"/>
              </a:solidFill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2800" smtClean="0">
                <a:solidFill>
                  <a:srgbClr val="002060"/>
                </a:solidFill>
              </a:rPr>
              <a:t>Чтоб не стало дитя, лишь беспомощным ртом,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2800" smtClean="0">
                <a:solidFill>
                  <a:srgbClr val="002060"/>
                </a:solidFill>
              </a:rPr>
              <a:t>Приучай его с детства заниматься трудом.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2800" smtClean="0">
                <a:solidFill>
                  <a:srgbClr val="002060"/>
                </a:solidFill>
              </a:rPr>
              <a:t>Чем он раньше познает, как хлеб достаётся, 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2800" smtClean="0">
                <a:solidFill>
                  <a:srgbClr val="002060"/>
                </a:solidFill>
              </a:rPr>
              <a:t>Тем полезней ему будет в жизни потом!..</a:t>
            </a:r>
          </a:p>
          <a:p>
            <a:pPr marL="0" indent="0">
              <a:buFont typeface="Wingdings" pitchFamily="2" charset="2"/>
              <a:buNone/>
            </a:pPr>
            <a:endParaRPr lang="ru-RU" altLang="ru-RU" smtClean="0">
              <a:solidFill>
                <a:srgbClr val="002060"/>
              </a:solidFill>
            </a:endParaRPr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6790E51-C77E-4A71-8B40-8EFDA32DAE5D}" type="slidenum">
              <a:rPr lang="ru-RU" altLang="en-US" smtClean="0"/>
              <a:pPr/>
              <a:t>7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ru-RU" altLang="ru-RU" smtClean="0"/>
          </a:p>
          <a:p>
            <a:pPr marL="0" indent="0" algn="ctr">
              <a:buFont typeface="Wingdings" pitchFamily="2" charset="2"/>
              <a:buNone/>
            </a:pPr>
            <a:r>
              <a:rPr lang="ru-RU" altLang="ru-RU" b="1" smtClean="0">
                <a:solidFill>
                  <a:srgbClr val="FF0000"/>
                </a:solidFill>
              </a:rPr>
              <a:t>Когда следует начать знакомство с экономикой? 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altLang="ru-RU" b="1" smtClean="0">
                <a:solidFill>
                  <a:srgbClr val="FF0000"/>
                </a:solidFill>
              </a:rPr>
              <a:t>Можно ли говорить об экономическом воспитании самых маленьких детей? </a:t>
            </a:r>
          </a:p>
          <a:p>
            <a:pPr marL="0" indent="0">
              <a:buFont typeface="Wingdings" pitchFamily="2" charset="2"/>
              <a:buNone/>
            </a:pPr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1F06E7A-6E85-4F41-8AA7-B75E53FCE722}" type="slidenum">
              <a:rPr lang="ru-RU" altLang="en-US" smtClean="0"/>
              <a:pPr/>
              <a:t>8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Задачи формирования основ финансовой грамотности</a:t>
            </a: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mtClean="0"/>
              <a:t>знакомить детей с </a:t>
            </a:r>
            <a:r>
              <a:rPr lang="ru-RU" altLang="ru-RU" smtClean="0">
                <a:solidFill>
                  <a:srgbClr val="FF0000"/>
                </a:solidFill>
              </a:rPr>
              <a:t>основными экономическими понятиями </a:t>
            </a:r>
            <a:r>
              <a:rPr lang="ru-RU" altLang="ru-RU" smtClean="0"/>
              <a:t>(деньги, ресурсы, цена, и т.д.). </a:t>
            </a:r>
          </a:p>
          <a:p>
            <a:r>
              <a:rPr lang="ru-RU" altLang="ru-RU" smtClean="0"/>
              <a:t>формировать представление детей о финансовой грамотности, </a:t>
            </a:r>
            <a:r>
              <a:rPr lang="ru-RU" altLang="ru-RU" smtClean="0">
                <a:solidFill>
                  <a:srgbClr val="FF0000"/>
                </a:solidFill>
              </a:rPr>
              <a:t>организации производства</a:t>
            </a:r>
            <a:r>
              <a:rPr lang="ru-RU" altLang="ru-RU" smtClean="0"/>
              <a:t>;</a:t>
            </a:r>
          </a:p>
          <a:p>
            <a:r>
              <a:rPr lang="ru-RU" altLang="ru-RU" smtClean="0"/>
              <a:t>формировать понятие основных </a:t>
            </a:r>
            <a:r>
              <a:rPr lang="ru-RU" altLang="ru-RU" smtClean="0">
                <a:solidFill>
                  <a:srgbClr val="FF0000"/>
                </a:solidFill>
              </a:rPr>
              <a:t>правил расходования денег</a:t>
            </a:r>
            <a:r>
              <a:rPr lang="ru-RU" altLang="ru-RU" smtClean="0"/>
              <a:t>, умение учитывать важность и необходимость покупки;</a:t>
            </a:r>
          </a:p>
          <a:p>
            <a:endParaRPr lang="ru-RU" alt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B476B46-9663-4311-BED2-D8E5FAE7C615}" type="slidenum">
              <a:rPr lang="ru-RU" altLang="en-US" smtClean="0"/>
              <a:pPr/>
              <a:t>9</a:t>
            </a:fld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3153</TotalTime>
  <Words>1069</Words>
  <Application>Microsoft Office PowerPoint</Application>
  <PresentationFormat>Экран (4:3)</PresentationFormat>
  <Paragraphs>203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Сеть</vt:lpstr>
      <vt:lpstr>    </vt:lpstr>
      <vt:lpstr>Презентация PowerPoint</vt:lpstr>
      <vt:lpstr>Финансовая грамотность</vt:lpstr>
      <vt:lpstr>   Кто знает зачем, найдет любое как!</vt:lpstr>
      <vt:lpstr>Презентация PowerPoint</vt:lpstr>
      <vt:lpstr>Проблемные ситуации</vt:lpstr>
      <vt:lpstr>Ребенок овладевает экономической информацией на житейском, часто искаженном уровне</vt:lpstr>
      <vt:lpstr>Презентация PowerPoint</vt:lpstr>
      <vt:lpstr>Задачи формирования основ финансовой грамотности</vt:lpstr>
      <vt:lpstr>Задачи формирования основ финансовой грамотности</vt:lpstr>
      <vt:lpstr>Содержание знаний детей</vt:lpstr>
      <vt:lpstr>Содержание знаний детей</vt:lpstr>
      <vt:lpstr>Презентация PowerPoint</vt:lpstr>
      <vt:lpstr>Перспективный план</vt:lpstr>
      <vt:lpstr>Перспективный план</vt:lpstr>
      <vt:lpstr>Перспективный план</vt:lpstr>
      <vt:lpstr>Презентация PowerPoint</vt:lpstr>
      <vt:lpstr>Презентация PowerPoint</vt:lpstr>
      <vt:lpstr>Центр финансовой грамотности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Художественная литература для детей</vt:lpstr>
      <vt:lpstr>Бартер – обмен без денег</vt:lpstr>
      <vt:lpstr>А.С. Пушкин «Сказка о рыбаке и рыбке»</vt:lpstr>
      <vt:lpstr>А.Н. Толстой «Золотой ключик»</vt:lpstr>
      <vt:lpstr>Три поросенка</vt:lpstr>
      <vt:lpstr>«Цветик-семицветик»</vt:lpstr>
      <vt:lpstr>Пословицы и поговорки об экономическом поведении: как ты понимаешь?</vt:lpstr>
      <vt:lpstr>Мультипликационное кино</vt:lpstr>
      <vt:lpstr>Презентация PowerPoint</vt:lpstr>
      <vt:lpstr>Примерные названия сюжетно-ролевых игр</vt:lpstr>
      <vt:lpstr>МАГАЗИН «Детский мир»</vt:lpstr>
      <vt:lpstr>МАГАЗИН «Детский мир»</vt:lpstr>
      <vt:lpstr>МАГАЗИН «Детский мир»</vt:lpstr>
      <vt:lpstr>Викторина  «Отгадай загадку»</vt:lpstr>
      <vt:lpstr>Викторина  «Отгадай загадку»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дошкольного образования РФ</dc:title>
  <dc:creator>G7000</dc:creator>
  <cp:lastModifiedBy>ZavHoz</cp:lastModifiedBy>
  <cp:revision>108</cp:revision>
  <dcterms:created xsi:type="dcterms:W3CDTF">2013-02-02T20:32:50Z</dcterms:created>
  <dcterms:modified xsi:type="dcterms:W3CDTF">2022-04-15T06:43:38Z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993607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