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31"/>
  </p:notesMasterIdLst>
  <p:sldIdLst>
    <p:sldId id="262" r:id="rId2"/>
    <p:sldId id="257" r:id="rId3"/>
    <p:sldId id="258" r:id="rId4"/>
    <p:sldId id="259" r:id="rId5"/>
    <p:sldId id="261" r:id="rId6"/>
    <p:sldId id="284" r:id="rId7"/>
    <p:sldId id="285" r:id="rId8"/>
    <p:sldId id="263" r:id="rId9"/>
    <p:sldId id="265" r:id="rId10"/>
    <p:sldId id="287" r:id="rId11"/>
    <p:sldId id="288" r:id="rId12"/>
    <p:sldId id="289" r:id="rId13"/>
    <p:sldId id="29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92" r:id="rId25"/>
    <p:sldId id="293" r:id="rId26"/>
    <p:sldId id="303" r:id="rId27"/>
    <p:sldId id="279" r:id="rId28"/>
    <p:sldId id="290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07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37E3C-3301-4998-8D69-D79905C0E9FA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A39AC-8960-4662-B66C-A52F9A199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5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39AC-8960-4662-B66C-A52F9A199EA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2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87894C-E58B-4A8C-B6A5-E03B1B7F2E7B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1FC42B-C362-4E0A-9E6D-CBE4825752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klassnye-chasy.ru/userfiles/image/antiterroristicheskaya-deyatelnost-antiterr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Немедленно сообщить администрации школы и в дежурные службы органов МВД, ФСБ, ГО и ЧС.</a:t>
            </a:r>
          </a:p>
        </p:txBody>
      </p:sp>
      <p:pic>
        <p:nvPicPr>
          <p:cNvPr id="47108" name="Picture 4" descr="http://ont.by/webroot/delivery/images/m4s_01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3143250" cy="2524126"/>
          </a:xfrm>
          <a:prstGeom prst="rect">
            <a:avLst/>
          </a:prstGeom>
          <a:noFill/>
        </p:spPr>
      </p:pic>
      <p:pic>
        <p:nvPicPr>
          <p:cNvPr id="5" name="Picture 2" descr="https://pp.vk.me/c7010/c540101/v540101447/45350/a-CYcN6Bv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357430"/>
            <a:ext cx="5324472" cy="3838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   Из-за возможного срабатывания радиоуправляемого взрывателя не пользуйтесь  сотовыми телефонами, рациями вблизи подозрительного предмета. </a:t>
            </a:r>
          </a:p>
        </p:txBody>
      </p:sp>
      <p:pic>
        <p:nvPicPr>
          <p:cNvPr id="46084" name="Picture 4" descr="http://inoyabrsk.ru/uploads/images/00/00/02/2012/03/13/c61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496"/>
            <a:ext cx="2857500" cy="296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6700AE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2400" b="1" dirty="0">
                <a:solidFill>
                  <a:srgbClr val="6700A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 Не предпринимайте самостоятельно никаких действий с подозрительными предметами — это может привести к многочисленным жертвам и разрушениям!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6" descr="http://me-journal.ru/upload/iblock/2ef/-hrbnzqkj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71810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ages.myshared.ru/403131/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21510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5111750" cy="88263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sz="2800" b="1" dirty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1267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142844" y="1285860"/>
            <a:ext cx="8823356" cy="466250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kumimoji="1" lang="ru-RU" sz="2400" b="1" dirty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ru-RU" sz="2400" b="1" dirty="0">
                <a:solidFill>
                  <a:srgbClr val="08080C"/>
                </a:solidFill>
              </a:rPr>
              <a:t>   Услышав взрыв, нужно упасть на землю, прикрыв голову руками.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kumimoji="1" lang="ru-RU" sz="2400" b="1" dirty="0">
                <a:solidFill>
                  <a:srgbClr val="08080C"/>
                </a:solidFill>
              </a:rPr>
              <a:t>  Если рядом есть пострадавшие,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окажи первую помощь – остановить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кровотечение можно, перетянув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ремнем или чем-то другим, похожим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на жгут, конечно, выше места ранения.</a:t>
            </a:r>
          </a:p>
        </p:txBody>
      </p:sp>
      <p:pic>
        <p:nvPicPr>
          <p:cNvPr id="93189" name="Picture 5" descr="Картинка 9 из 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14554"/>
            <a:ext cx="2786082" cy="25923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>
          <a:xfrm>
            <a:off x="-1000164" y="500042"/>
            <a:ext cx="6715172" cy="504825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sz="2800" b="1" dirty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2290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285721" y="1357298"/>
            <a:ext cx="4071966" cy="5167327"/>
          </a:xfrm>
          <a:noFill/>
        </p:spPr>
        <p:txBody>
          <a:bodyPr/>
          <a:lstStyle/>
          <a:p>
            <a:pPr eaLnBrk="1" hangingPunct="1"/>
            <a:r>
              <a:rPr kumimoji="1" lang="ru-RU" sz="2400" b="1" dirty="0">
                <a:solidFill>
                  <a:srgbClr val="08080C"/>
                </a:solidFill>
              </a:rPr>
              <a:t>  Не старайся поднимать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  с земли раненого, если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  видно, что у него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  повреждены части тела.</a:t>
            </a:r>
          </a:p>
          <a:p>
            <a:pPr eaLnBrk="1" hangingPunct="1"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  </a:t>
            </a:r>
          </a:p>
          <a:p>
            <a:pPr eaLnBrk="1" hangingPunct="1"/>
            <a:r>
              <a:rPr kumimoji="1" lang="ru-RU" sz="2400" b="1" dirty="0">
                <a:solidFill>
                  <a:srgbClr val="08080C"/>
                </a:solidFill>
              </a:rPr>
              <a:t>  Если есть мобильный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  телефон – вызови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  спасателей и позвони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  своим близким, чтобы они  не волновались.</a:t>
            </a:r>
          </a:p>
        </p:txBody>
      </p:sp>
      <p:pic>
        <p:nvPicPr>
          <p:cNvPr id="16386" name="Picture 2" descr="http://menzelinsk.tatarstan.ru/file/112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6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5111750" cy="504825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buFont typeface="Wingdings" pitchFamily="2" charset="2"/>
              <a:buChar char="Ø"/>
            </a:pPr>
            <a:r>
              <a:rPr lang="ru-RU" sz="2800" b="1" dirty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3314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539751" y="1643050"/>
            <a:ext cx="4608314" cy="4881575"/>
          </a:xfrm>
          <a:noFill/>
        </p:spPr>
        <p:txBody>
          <a:bodyPr/>
          <a:lstStyle/>
          <a:p>
            <a:pPr eaLnBrk="1" hangingPunct="1"/>
            <a:r>
              <a:rPr kumimoji="1" lang="ru-RU" sz="2400" b="1" dirty="0">
                <a:solidFill>
                  <a:srgbClr val="08080C"/>
                </a:solidFill>
              </a:rPr>
              <a:t>  Падай на пол, 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прикрой голову руками.</a:t>
            </a:r>
          </a:p>
          <a:p>
            <a:pPr eaLnBrk="1" hangingPunct="1"/>
            <a:r>
              <a:rPr kumimoji="1" lang="ru-RU" sz="2400" b="1" dirty="0">
                <a:solidFill>
                  <a:srgbClr val="08080C"/>
                </a:solidFill>
              </a:rPr>
              <a:t> Постарайся спрятаться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за крепкими предметами.</a:t>
            </a:r>
          </a:p>
          <a:p>
            <a:pPr eaLnBrk="1" hangingPunct="1"/>
            <a:r>
              <a:rPr kumimoji="1" lang="ru-RU" sz="2400" b="1" dirty="0">
                <a:solidFill>
                  <a:srgbClr val="08080C"/>
                </a:solidFill>
              </a:rPr>
              <a:t>Например, опрокинь стол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и пристройся за его столешницей.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68313" y="1052513"/>
            <a:ext cx="3618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2400" b="1" dirty="0">
                <a:solidFill>
                  <a:srgbClr val="990000"/>
                </a:solidFill>
              </a:rPr>
              <a:t>Стрельба в помещении</a:t>
            </a:r>
          </a:p>
        </p:txBody>
      </p:sp>
      <p:sp>
        <p:nvSpPr>
          <p:cNvPr id="2" name="AutoShape 2" descr="data:image/jpeg;base64,/9j/4AAQSkZJRgABAQAAAQABAAD/2wCEAAkGBxQSEhUUExQWFhQXGBcaGBcYGBcYGBgcGh0YHBoYHBcYHCggGBolHBYXITEhJykrLi4uGB8zODMsNygtLisBCgoKDg0OGhAQGywmHyQsLCw0LCwsLCwsLCwsLCwsLCwsLCwsLCwsLCwsLCwsLCwsLCwsLCwsLCwsLCwsLCwsLP/AABEIAN0A5AMBIgACEQEDEQH/xAAcAAACAgMBAQAAAAAAAAAAAAAEBQMGAAECBwj/xAA8EAABAgMGAwYFAwQCAQUAAAABAhEAAyEEBRIxQVEiYXEGEzKBkaGxwdHh8BRCUiNikvEHcoIkM6Ky0v/EABoBAAIDAQEAAAAAAAAAAAAAAAIDAAEEBQb/xAAnEQACAgICAgICAwADAAAAAAAAAQIRAyESMQRBIlETYTJxgRQjkf/aAAwDAQACEQMRAD8Atd6tLDABmYDIBsqaCKhechJcanLlF17Q2ep3BiqWizusE0DR1YdGF9lSnywASqiQch+7p5n3hfappI2GgH57xNfNo/qAPR68jk0L75mFkJAqqg82dvYeccndmpIGs6e8UQKJGZr8BnDXuElCQAUOl3/cqj19GagpGrP/AEU92liSBio7EMXJ8maBpVlXMLFVAGo7AbZeUVLZevYKTgPiS76Oo9GyiaTNJIKwSA4BUcquw01PrBibvly8115Cv1iRM2WPChzuQ5/+X0icURO+kdTJ8s17oKJ1wsDvUM8QTLFJUxSlSDyLj3MESyo1KVK8y3smGsuWSlzZwf8AqoDplWKa4kpoju60KCEIUcRBLKJCSzUBBfXnB86dOTLV3ZNcnb2IcZc/KJE3fLIcS1MwNFpJHIgkEekMJF0MHRiSdzhI6Fjl6wu19F2eYW6xzJSySktm+bciQaQZdlnKgopyxFvNj84v1usSWabLUP7kF0nmx+DiEKpSbNlhVKUdHC0k/wBpFR0jVhywcqkDPrQCiSsCNhCodycKmIYpORjsyxtHS/46Zn/IIv05g2yzmIfMACD+6ELrbKwcQ1NYXl8ela9BRyXoJvO8sCCX/Pz4RRLTPVMViMML2nlVNIWLjNN2xsVWzMUSoFK+mulemcQNEiYANDm65NMT0BRvooP7D2iSWMsykUrmwy82IgKyTiAxydz5f7PrB1nBLFm68mEJkMiN7NaMKmppn+a7wwvKypmSlE5pZSTWm9ToR8IT5Cvrr7w5kKT3ZKsjLU++XTeFIYx12VUEYU76xdrfayhBGVIoXZqcAUlRDQd2pvwLGFB0qY0YsVyM0pACr0JJ6mMhbZ5JIeMjproztI9EtqsRPUxVu1ks92FB3B0i2KQ5UpmckwGqzhYUFBxCYy0RxPHrWkByoPi0+MQLsS5kxK1qZKQAkDMtn0rrFgvWxoTNUBxMrhHPL6iI5gCM6qOg+AGgjFkrn8RsboWT5YTnTZIzPUxkqQteZwo5UH3iaesI0xLOfLlAFpnqVQ5bQIX9BapMkFsRPQv75QUiYhI4UqSdDR/UgtCLC0dpnqGpPLSKabLSbGSpynfvCOqiSPQQVZ7enwha8quAoClecLLPZ+93HqfYORDKx3UtDgDE5qQ1dk1yD18oppLtl+9jSzTpZfCtIIzdKm9QemsESBifCoJfMJKSk+Sa+0J5chxhKSMgQUnWrv10aNzbvnIYpTiTukv9DTpC6XphJJexsozZf7iRkCGIp+0g/D2hdfaO9lHCAFhlMMi2ZGx1blE9jt8wOhYJbMGrgbjSJhZEzEvK5txP5EGo5Z9YnTtlvordwW4omBCvCqnQ6HzoPOLWqTFJveSZa8Joc0n81eLZY7YFykLP7gH65EeoMdfxMlqjHljTsmWloS3vadNvjDK0W4AGlYq15zXg/Iy64orHH2xdaV8RgIqrEk5fvEUpLlhGE0k0tLwdIkKLBuZ9QPnEtnszM+UN7rsoUt1VHxNftCpzpDYRsDk2KgPQg7vr84NRd66Ur/r7+kObBYQtGJZZKWJ3DACnm4aGtnspUXDlyOGjBI0Jem7dIxyyuzTGCoq6pBzL75D8bnBU9bSlJOZCUjzIJ9gYstqu50GlWdvv5ZRT1zO8W2xUfkB6Q7x/+xis3xRN+uwBk5mkTWQlWcLJ6SD0/PnDGxKcgaR1oR3Rgb0OpDNGRoCMjXwFcj0eYzQjvq2iVJWoZ5DqY7/XVYwl7VTwpCBoCSeZAAA9zHNyJxg2OW3RU5nCMX71Zch/KApa0lziy1Py3Md3gtRISPEuj8tfzlESpaQAnMDXnrTb2pGRDW6BJc0GqEPzWX9v9xpdvUKcLinhiWatCizkvmAVfVhAlolAFkAhQrxZcqPUc4jaKjT7J5E8r8QJ6MB7CGstNlCTxjGMgXAPJ2zyhLMtDowKCaKJ4di1Cs1NXblEcol+FJ8gT6mBabGuMaGltvElLSwEjV/FzYnSFs2ZOAKndOuIEBzsdYkRKmtwoLf9U/MRNZgoMoqQainAX5ZViVRFS6OLNfE8BjiwjYun4vFguq8ivwTSFDNIHy+0YmdIWlpktCV/yRr5AfHyaIkWWWpYMshK0l0qdvIhVW5c4XKaforY3trzEjEGWKoWnhPz9oTd1MQvGkGrYwNCclBmdKsjsYsUq1TZfEpJmSlPVPjQdUqycbK+MQ2mZKtCcIZ8iWAUx/apJAcUooatC4zor+is9rpgmIQojDMQVJUG6EPsQyhvSAbgvICStKv2qBH/AJaeoJ84edp7ARIxeIoOFSsywpxeWEg8zFHkzGW+hzHMGkbfFyUrQuaTLHaJjJc5wnncZAjc+1klhnyrE1mktxGNMY8mC9IU3mnCttoluuW1d4ivFLzKagRPLBAGkKyfyYyPQf3gHtn9oZ3YoK4aviFOVfm3vCRBpV+cFyMSVbHcZbfFvUbwmcbQyMqdlul20EkhgEJS2xU6lOxzLlIA5Qwu23IBTidRLMkZAAZn+45cg5igTrwCAS7ksydm+FfhBtzKWouoOQ+eQPIan7Rmli9j1kPVZdrlzHSxyoSR6ADT1jzG0yDJnLSQzKp009oe3PbChyC51NABuxMB37N72bjDigFc3EN8JNZKA8inCwEoBJgq7QxeI7OiCEho7sY+znMaKAVWMgFNoMZDbF0y635IwkqHUiK3e85KkJLuyqgZ5H5gRe+01jBQSDnHlN6AysYd21+deTxzJyvGx8V8gFSStalZAcNPUhMC2mWWKlEITqTkOXM8oYWicJMpIOZDlsyTVh+acoV9yucQpQy8KdE8zuYx7Y3t0gUqcVdMvQZLXzP8U+8SSZSleAMn/FI+sFLTLlmvGvnkI3JSucaMEjMksBEtIuyIKlooE41auaeW8FJtUz9ksJ8ifoIJkzZEoVWCdh9fvHa77lpPAkn/AMc/Uj1eBbb9FU2DzbJPmeJYCWyALa0YZ+cBmQkfuWTuEsPjBdrvoqBAQwObqr0caZUDQuTa1u/B0Zx7xa5VsOMRlY7ApSXDNnnUwxstjUGASdTlTWjjR6wFZbTaVHMDkUsPgfeDJP6gEPNCOmEvvRg5hUkV7GsuapJY4k+3saHzEcrkEusEFX8gGNc8UsUUOYZs3guyW9wxWua2bS0P1w6xMpMmYk4FYV6E8LHdgwHUQoLdAF5XmldktCVePuw9XBqEuDvUD0jzGzyQqbgOv0eLhfSVrlTUKH9SWMbgAEpBBJ6UBI5coqEhR7xCt1MfOkavGSX/AKBIdWewhOQ8zmYmXJiUAiNLMdhJJGZsVTpAxExGpTRlqVU9Y4ly3zjnydyZqXQVZkEgEdMn9vzOCjZSmYUqJKS2TFnyptUe0c3coJUGNQS40arK8teUGWuUFjEM0hgxGVCkndgG8hCJSalQxJNFXtyFCYQrMN9oslgtJ7ogZ4k1/tIUD7GEV6IPeB8z+fOHVlkkolnRhibyb2MDkkmkFCPY8ss4ZDL8YADLPOG0y7e8lFSfEH3ryivBLGjcuUXDszOYYT5mMks3CSkjQsXJNFVs2dc4ltAaMttZqiP5H4x3ajQR6bHK4nIkqkRFMZHaUuI1DNFHoHaO9CEGsUG+mWxLAAjF0FW/N4dXviBdTtpFfvBAW7ngAxK5gVb1aMM0o42FHchSjjWJs2uI8KeQ/d0Aji2WkqLCg+MdBS1gkDN/JL0Hz9NoklWbBxKzG5+UYRzIrPYwASsOG3akCWm1kgJcBOiQ7ee5gyZN744cTDzA82joiUlgCKZsKnzOvOItdlrXYFZrIpWQYbmntB8u6VK8JPX8pGzbk6V6/aNTrbMV+9hsKfUwMpMlyDhdqECqkV1Ux9BAC7QEulC35hKR6MH94EmB6lyfMxAoL2b0EUot9svY0l2kCqpin0A+ekHWa8Utxd2OSkiu1AS/+MVsylan3iaXYlZtTdi3rEeOPtl0XFFqlKDgySdGdB6OImlpSqpSR/chSVv1DiKnZ5A0VXRx9CYd3ddc5VUFDDN3f0IG0KcIrphJJeyO32SZLVioZfEGGaQoEEYVMWIJ3FYoswKBfm/nHpVqlzUpIWCBpqPt1EVi8bsC1PLDK1Qdd25+jwzE6ewZq9kxVEa1RsGIZ62Dx1+VKzLWxbNDqOzxPZrPiIyB5uPKOG4X3ie77SQQMZ2qSB7RzXLbZsrSQSmStCgMBpVhxEbihyzgtuEILNjIVuEkF86soBIB3beGX6WWtD98iQT+494x6KUWfLSK9ftkmLImY0mUSElTpAWoa8PMs51hbmpsJR4kXakATZagGSQ4HKhb3byhpYSV2fhBShK0OdSFAsH0AYdfWK92gtJUtCTmlCRXct7RYuytvCpapCnIOEhqMxzOdawqaqCf0Njt0M5csJYBJLepfVtItlyWIKSGDH5wv/RB8KAzZlnJO7nOLDcFn7vJ+pqPXWOfmmn0asaaRRrZKaYsHRR9jAk5VQIdX5KafOT/AHOPOvzhJPFQTHqsMuWKLX0cbIqm0dhcbjkRkHyBotPaecBLMUi1znQU6kNFpv7iSRFZWnEQdmf6Qua0wY9kk6YJaQgeJgw/iNH5womuo1L/AAEET0qUS2RqTvEakBAokqP5sPpHPWjS6TOEcKSlAJfNXyEaFkOajhgiRKmqqQEDc5+UdzZJSKAKO6iT6OABFNgAvcIFXLR3Lk4vAkHmVV+PygVaS9fc/ONmWB+4E8n+JERoYo/sMTYTqD5MR8Ymk2IA1JA1JCPm8AotKxkT7RwXUXJc+sD/AKTf2NDapaaJcncBA9wBEgvJmbEf+xHy+sAWWwqmKwpIdn/PWDDcayWxAlhuPlA3D2wqiFSr9IJIADJpUu/X7bwXYu0EwnJ8gGSNfTaJrJcSZYDh1O56V+bQTeckSpRo2jszBnV7U84TLJj6jsugqRb5ik8aAUlsm9XD+sDXjYAtBKUMofxIPP8AbmeTAxF2YkTJlmQQNVB3GhP/AOosKLJNGEAAge3LQwvm4sjaopcm61zgs5rAxBg4mAZsRQKavkXaK5bTpHq0uRgXj7vCsNxB3O/hBem8UvtTYVTJy+4lOaYwCHCsyySavsH2Gka4eS2uL6FqKuyrJWwaJrJKeuIDmzwKqhY0LsQcwRmG0MOrFKGENkKqcZeZDZtTWKk6HR2AWq3UwJUtQo6i6EcnTUq84ySlWFQd0jCRkEnchKaDI51rnkIKuawi0TOMcNS7nJ6E0y1L7QDbf6QVLDF1VIapzpQEJr7QMpLpdhRi+2L7w4phIdqVOp3gqwWnuyMJzZ6CvKukLpszTpkfznDex3YZhJRUpY7PmCOrtFtUkmTtto9N7O2hMzCFCjZpG2hDmsXDukpDpp+bR53dazJWhCVFNBjSQCyhVlMHDghlDToWvf6sGUo8s8x1zjm5cNbNMMl6KPfC3nzFZh4Xz0PBRFC+sQyQ6Tyjv+DJqKgzneRXJyAUgxkEpSRoIyNvATY4vFTvCSRL8T6Q4n1DwktpP7c+XnC8v8GBDsGtdpQC1Ttt5COJtpw6AHbWJ7HYAniNTpq3Tc84jt4AdhrrWu3OObrpD20LptrWdSBy+sQKmE5k+pgpCQogF1rP+I6Yc4JmykooySryp+bRVk/wWS5ZNKedBBv6dKA6uJWwNI6QttfNhR9toklWZUxXCH3yb1MVYxQ+yCUiocADWiX+ET2+dhWGCQGDMkZj5wau6FAOopYjQn6Ryq70EAEmhd3010gLTZT4hXZ+80AjvBLBqyS6cQOubRZrGiStRU2EsAxU2viBJbbQxQ7znyJqEy0gowPxJDgnIF3Gmp36QNdl8FCsIWVJGS2wnozlx5wEsd7CTX0enWuwqAxJIUE+RbIijgmu/lFQ7ZW3EGEw0DYC9Ccz6UgqV2lSwxEHcGh/ySQfJjFQ7TWxMyc6PCWYO7cgdRAY8XyD04ly7IzyLKQKFKyxI0Vhpi/aKGriHcq14VErSeQBKQ51d8vaKh2SvIy6aEVAGfu3tDsWmUtRZODnwgHmRpnEmlbKg1VNFsRPl4DMJolJcKLkMCfgI8pTbVLmzZiqVUojcnwpcZB6cg8XO8ypUsoQaKB86fBorlyykDxFnUQ/JFAXzFSoOKwyNRQLSvQsvixsLNPJJMwMvEGKiCWX8B5CNgLWlQcMS9cgGag3+3k2v1XfoSlAPAC2LMuQXJz0HOE0mYhsExwR+3qM+jM3+ovlr9jFHasdybImXZStIKlLIATqoFxUj9tcuWeYioXjNKtnaup6ULem8XFInrk4ZZQeEpDqZISzaAl4p1ou2alWCbhSNwUqBzq6SfzaE4FtuQ7K+khQ3PKLL2btycSUro5FRq3PegpEEq4kl/6gZmqwrvnllANmutU1YQncAnQafONMuORUmKXKGz1C22PvrRLnSyCpIIWQ3EkLOEHdkq9ot1lsgKVpbCSl3DEF9ct6HnWKx2a7MzrMkHvcbFPCoMfI59Ic3x2h7o4AAVtxjYtvzEYXNyl+PtjeNLmUy8ZS0KUgs4NecbsSeGA7ZbCtR1JMMLMGDax3fDg1tnPzy+jhcuMjtRjI6AgKtLBMLpkoeJ86Aa8/zlB8xTgUhNfS1JAUjQxk8lN4y8f8gySQxOwISOkVSZNBmETPE5YHLy3+MOrNeacIAooBTg7nI8xC6fZhM4aBzma+vKOYtdmpR9nKZ+GgcdKR3Ir4UnroIEwzJQqkKYmtSG88sjmIIN8pZqg64svIinwi2q6Ccq6QfLsqE+IvrqEjmd4llXsmUAlIdvIV35wpUpSw9SPaMwJT/wC4/QfOFtX2LtsYTL1WtJS6mOyRToWgWw2fvpqUrXhSXdSiMhVvNoHl3wUk4UhsmNRES1BanNX00rpFqLj+i1FjHtDYpSlpRLWgJSl1MoeIk08gE+pit2iV3MzASCKGnMAjzYiLrd3ZiYoBRlsnP9pPvlHF89mpSkHux3c0E4lTMYC9SCvDhBq+Qb4DHKk6CdFYlJcjUGIX7yY2jsDt9olsSzJC8bAlLIJqkk5spLpcCucEXdZwylJZwzjQg7HeGdbBug+yWKagukPTMEa+cEgrSUhjqakB6jnyyhSmcQWqOTtB1itSgrFiUGyr6QDkxnJsvd1SZi8Ke5CEtxKNC1dVEqb0hRZLodSg/gUUk/8AkXz1JJUz0BgRd8zSlUpWJQLEhy1cksKlxiJfRqcVGar0WB4cJUKA6MwLJ1PVoT8m7Lt9oEtKkWfGpbqCattsVHTkBU0yig2y81TZ5mGj0+P1yi/XhimSe77tRzK1NVT5EtlmR6RSL3ukyCkGpNRyzz5w3FFe+ypNrstHZS9RKWCfCaGLpfnZKVbpPeSgJc5nBHhJrQ9Wz5x5Vdtp0ND7GLIi/Z/diSmYQjLCKU1BUKtAywvlcWMWTVMRIumdNmCVLBd2UdE/725R6F2NuFMhQxoemZDsf5HmfgIsfZuxrXIl4glJSMkBgxcgB65NU1JizWSxJYcI59YGU2lxiTt2yKz2AYRz+/29I8nv+2JVMmrBqpZPk9PZo9G7YdoDZx3MoPOWhRS9AkMRirmXFBHiN+Ey3Qk4iM1ajeJ46jGdvsuSk4/oNkWmWDxLSCNyIMs14S1qZKwT+axRy8Mezkkqm4tEA+pBAHx9I6+LM7SSMc8aSuy3lUZETxkbhFDO2JwvtCK1qxeQJ+EWe8FBmIip2tWEuNIyeQ3wCxr5C+fJ0GuZgFVqWkkI8Oxr9xDCYkEEE5a6NoeekBFAdhlv9tIwLrZpSRPYbTMKsXdFbBqDEOrAiG1tn2W0MZiEy14ahEtaC4zJLMSX2amcCWRCUjxKbVqP13iwXbdKJkorUpacgkcO7PUdIzZJL0M5aoq4uMlOKzTCQ7EEFOGj10JYGgEIu9XiKTViQfItHqN5WVIQmSiYyQSSOupwipZ8+WkeYizvNUAdT8TDMMm7sW2vQxu+51znwKqA7AVPQHMwwsF0z5awRRv5sl/nCkKEs1d+nziWz3opcxKQAzjESHJG1P8AcE4zk9FWWe1X2tArOTi5y0rB+D/SEsi9p6ySqYE0NEIT+6pc5JfqfKIrYj+owD4Rhrm7k5vu+bbaPBNgupQ4ccsZrU6swzgOkFAIyLnNXIwcMMY9l2Nriu8TpiwtIKQlTqUl0rBySsJzUCQcxTLIwn7UdmzZpn/p195LIfBiCpiD/EpzUNiz787Da7LNSe6CikEgoCHYqOuJPINkw0AGc95XzLUmUlRK5gwBShkMLEpxEOok0o4GHOsD+KXLkn/hHKzz6y3gUmpCm0Idj51BhtYr5SCqYJIV3YqMg5oFFi+EE1b/AEx/5IsclMtMxDKmKKXWk1Yu4WNMw3Q1igy1EQMVzVtEovPZ2fNmT1gK7xZBUo6Oak0zYAADoImM8mYVEuQ4Ap7tl/qAOzVp7hIUmYBjfG22FWFPXEx8oLsJSqagIS4c4QR4tiXzOsD02FD7L3ccoCWVLOgpp923y6x5f2ptveTlqOWJkD+0UHrU+cWi/wC+1JKpJCpZYukjN2piegIevOKJb8S1FSlJJ5PF4Ib5MGUuT2FSkjCDD25rMWxK5U5feK/YyMAc5fjRfeztk75QzwBlK6ZV2egaHNqimepdnJAElKtVgU2H0hupQQkqOQhVd4wl3YMEpSdAANPOKvffalM1S5cpbpQVJLNxKHib3A+8YlvSQ+vsIv8AvCVaUqRNRQOZcxJ4kqYsQ9GdnBpHi9uxpWsLzBYsKflI9CTaHDpchnbOm4Hyiq9o7sSVBcskpWH4S4G4DabCNePGkv2LeTdeiuyZRmlkg5+n2i0WCxiUgJHUncx3YbOEpDBoLaOngwqOzNkycjjDGRIIyNdCbHNrTwmKfeAZXtFwtpI+UVy1WYLW6icvDRuuTv5xhzQc40g8bSdiGWakb/HSOl2RmI8JyMFCQxKeEkGhfCSNI574JBBIbMVcg7hkxzpXdGnt2MbksOIuQcIzOXl+bRLfV7gEIlB2oSKhxoBqzdITL7QKYJoQMgB/9tz9IDtV8rUQgAOc2en3hX43dsu6Zze1sWzLqTWufU/eFVjUpJfLnrB3cAKdnb4xrWHxVKiN2Q2hC6qolPJn2ia6ZvdTElXEHBOtCDu1R13ie8FFMkS2Z8ExRP7nxAaUANG3rqABErLVDuGBOnMerdIZi+wWqLTeVqkLDlZWpBSlIJLlJxFSirNgxYf9M3IhnYZ8lKO8StgCmhckBgAlK1VNElncMcgcqUFE6nIA+Tc65QX3lA2JtnfJgFPvXC4GkMoh6Tdl7WebJUgAoWhKsUxkpOE4lHCcvFQp1fzFPvWfgmESSnCCkOlBCUsEgskmimdxrU6gmG7reJYUFICkrSAXJBAxJUSGo9My+catV4FZSSVKTkQ5xMGYkkVow18JeBqigC/reP0ykFJMyYpLKdRACVBRASSzukB+elXh7OXN3yQARjUohiAQKPvs8b7VOvuyAWSkgkAsA9OlA9d4k7EyFLmkJzACgdQxY/GM0/jF0M5bHFoug2dGEiiiQoEcKm1AIaNWG65ThCjMQ4d0qBA6pmBSW+EW+RasTInB2pXnuPnC69bvwKUtAdIDOdAaM2ucZ4ztDU09M87viaTMVxlZ3LuGoxBJ0GhhcQYtHaC6wQmah8Z4WGZLiv8AifNogsl0YWUaq20eNuFc46M8nQNZZDIY568nj0fsdbpSUY1qwoCXWr+6mFPNg56xR58gMaNSFUi0qSS6uHzbr94rNjdUFBpl77T9ulzkGVIBQguMZfGR/EEeEb/SKZYrRMQt5ZwnXV+VfPeNTZoIckMOefT412jidPegNWYNypWFQVaQ5lgsFsmJKmbiUVYf41qzZQYhPETuSQMgHZxTmHgO5JQ7sF6nU/nKGKEuTtHUwYaVsw5J70RYjE6EPGpyWoM4KkS2EbEhLZGJJjILaMggR3fV34FEZh84qdsl1MejXnJxJMUm32Zi/rGGDGvTK/a5SiglIc6gvp/GoYxXluQrQb7RcVpYwg7UrCVkt/HoaU+cK8jGo/JexmOfoRSpeLRhqXct8o3cst5pOiUqI/POCrsWCxXQF3+Agvs/KCJijoTg9n+YjK3SY67OjJGAHcmvNv8AUCKknEE60+ApDlSAjGhQ4XqNuY9jBN0WdKLQZqw6EBShzLUHu8L5cU2E1sR3zZGnJDv3koZucLOAOTFIMKZKqCLRbbMTNdTgggBi5KeIvTMuaNk0K7VcpCwUqTVnDmh2cDLnygsORJbBafYvWH6ZHeHdsvNU4uoAHClAw0ACRhZtyDU6sIU24YF92BWhKq5V4cJFDkX6RJIluP6hLK6ezCsPc12Uotjm77GqcoJGGgBrkxyfDWvvHVqMuUpSH7zuzxqBwofPAl/EvhNaAVorKCrrtQky1BOGWXGFSn4qZ51Ib2A6VW3WwJXhQVd2AQ5bEoq8a1czTySGjPzyTk/SLqgicpUxHegjECSpgwroBsAw6CHHYRZRNM3D/bTJj4qE+flAVx2UTFd0CwXqPpkRFpFh7g92WwgUNGI/A0DOSpxHQqRZLVYBMGJ3LUyDbilPj7xX7PbQETZKlFmOF+Q8LnOrZ7GC7uvMBKgsk4MIKq8TuwbVQCTXUNAsyxpVOUsPhc9CdfKFYsTc+IqT47YAJeJKRs59Y4XJfKm0M50nWICh/tHbx41GNIyynbtimdJLRV5yWWpJ0NOmkXhacLg5GKX2hOGc4yKQfOohfkQ+IzFLZChFCaMK5jcCg1NcomJASWzr7awElVI2Vvwjp6xkUdmhvRdbpkYRLB/iB7VhoRy9IFsMpwDlDNKI68EkjnyZAmykl4llyiDXKChGhBAWZgjIkAjIlll2mocEQhva7tRV4uVou/0gC0WQOwrHNjkRpcDzq0WSArfd6ZqQCAFDIkPT6xdryu3UCEU6zQ51ONMDcXZ53NswQ8snic4SaO9YKsljUqUCkcWJRZ2OQGuvDFnvLs2ieQSSg6lOo5g684ItvZyakJVZiSAKpJq+7nP1jHPFJIcpJlbmAzEgEpEwBiCalueUdImFPCUuCGd2AIpWGU27Z9O8QXqDiAHQgxhu6acOJKahia+uxhHFv0Ha6F067jjkuSTUqIrkGChlSsavG0S5AJVixFPCMJStyTloAwAfnvBVquqbKBKVEhLUDktoQHyfRjlrCm9LGPGpeNRZy7s40IOlQBzHOIsEn2TlqivySpSipeZr+Vhh+oUAAGYaAD4s756xogAUzbYfHXTONBEalBfQFnMyigpyQQ1STTSA7dZWcjKGEtL8J8ofWDs8sgd6GoaBiS1M6gQfEpsrPZy093MeoZ2rwh6FxlFvm2kviquWAS4Y51NNsveFM7sxNlgkJxJc1RUtpw5+jwd2YueYVhagpKA4rQK5Nm30jLkxty0g4TrYXYJZWVMeFQ4ubNh5O7ehh7KlMkAbUgiy2VCUhLOB6k7vGTE15Rtw4uH9icuTk/0Dfp4xdm5QSC8dYY0pCRTaLKVDKK7flypmJZ2WMj8jFzKIhnWUEVDwTimqZFJo8fmyFIJScwWMPeytz96ozFZJIAG5z9ot9r7NyJpdaHO4JHqxr1g2w2BMlIShICdh9TmYzRwVLfQ2WW1o5lWVonEqCEiO2pGsQQlMc4YmUmIyIshsCMjtIjIGw6PWY47obCO4yOKbgW02JKtBFfttxsX0i1RoiDjNxBcEygWmyco3ZZahlF2mWGWc0iI5d1ywXaHfn0L/ABsSixqKU40ghRbn1hwLrlhGDACM6iCbQrCklshSN2YcIfOEyk2MUUhdM7PSFDwN0J+cV+8P+NLJMxHjSpVXSRnuzNF2jRgbZfFHjF+/8Yz5WEyCZ4Lv4UFPkpVQX30hJdnZO0zpvdCUpJHjKwUpQNyW9AHePoBoxoNZGDwKPd3/AB7ZpaAkgTJoqZinYf8AVLsG5uY5vC7FSlE4RhJOzVzi6GmWucL77khUvZsvzeLxzdlSiqKQZUdpkvrE6xUDen0jkDibYOY3UZrIcMdKApGHw4tzQRvCQWg6Ks5XL4XjgJpBEclD5wSBICiOFCJzL5xyqWN4IhCExmARIoRy0WQ5YRmUdUiNZi6KOnEcERhEYIos5xxkRTBWMgqJZ6/GRkZHCOgajcZGRCGRkZGRCES1VbPlHaQ0DzCywdw0FRbIZGlGNxomKIaMaf2jaUxrDEIRKFX5fh+ELr8nshgQ8H2tLpiqWpDHN4fiim7FZJUgRaQ8RtRW5r6f7iVWcRLPwPw+0bkZThNUjkxHQRqWrNWqsvnHUzxtyPo2URzlVHNoNFEjxpUYc1RoRaIaMcs5pGzHEWQjVnGokUYjUYtEOSI5MdRGoRZRjxiowxpMQshzjcZGRZ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data:image/jpeg;base64,/9j/4AAQSkZJRgABAQAAAQABAAD/2wCEAAkGBxQSEhUUExQWFhQXGBcaGBcYGBcYGBgcGh0YHBoYHBcYHCggGBolHBYXITEhJykrLi4uGB8zODMsNygtLisBCgoKDg0OGhAQGywmHyQsLCw0LCwsLCwsLCwsLCwsLCwsLCwsLCwsLCwsLCwsLCwsLCwsLCwsLCwsLCwsLCwsLP/AABEIAN0A5AMBIgACEQEDEQH/xAAcAAACAgMBAQAAAAAAAAAAAAAEBQMGAAECBwj/xAA8EAABAgMGAwYFAwQCAQUAAAABAhEAAyEEBRIxQVEiYXEGEzKBkaGxwdHh8BRCUiNikvEHcoIkM6Ky0v/EABoBAAIDAQEAAAAAAAAAAAAAAAIDAAEEBQb/xAAnEQACAgICAgICAwADAAAAAAAAAQIRAyESMQRBIlETYTJxgRQjkf/aAAwDAQACEQMRAD8Atd6tLDABmYDIBsqaCKhechJcanLlF17Q2ep3BiqWizusE0DR1YdGF9lSnywASqiQch+7p5n3hfappI2GgH57xNfNo/qAPR68jk0L75mFkJAqqg82dvYeccndmpIGs6e8UQKJGZr8BnDXuElCQAUOl3/cqj19GagpGrP/AEU92liSBio7EMXJ8maBpVlXMLFVAGo7AbZeUVLZevYKTgPiS76Oo9GyiaTNJIKwSA4BUcquw01PrBibvly8115Cv1iRM2WPChzuQ5/+X0icURO+kdTJ8s17oKJ1wsDvUM8QTLFJUxSlSDyLj3MESyo1KVK8y3smGsuWSlzZwf8AqoDplWKa4kpoju60KCEIUcRBLKJCSzUBBfXnB86dOTLV3ZNcnb2IcZc/KJE3fLIcS1MwNFpJHIgkEekMJF0MHRiSdzhI6Fjl6wu19F2eYW6xzJSySktm+bciQaQZdlnKgopyxFvNj84v1usSWabLUP7kF0nmx+DiEKpSbNlhVKUdHC0k/wBpFR0jVhywcqkDPrQCiSsCNhCodycKmIYpORjsyxtHS/46Zn/IIv05g2yzmIfMACD+6ELrbKwcQ1NYXl8ela9BRyXoJvO8sCCX/Pz4RRLTPVMViMML2nlVNIWLjNN2xsVWzMUSoFK+mulemcQNEiYANDm65NMT0BRvooP7D2iSWMsykUrmwy82IgKyTiAxydz5f7PrB1nBLFm68mEJkMiN7NaMKmppn+a7wwvKypmSlE5pZSTWm9ToR8IT5Cvrr7w5kKT3ZKsjLU++XTeFIYx12VUEYU76xdrfayhBGVIoXZqcAUlRDQd2pvwLGFB0qY0YsVyM0pACr0JJ6mMhbZ5JIeMjproztI9EtqsRPUxVu1ks92FB3B0i2KQ5UpmckwGqzhYUFBxCYy0RxPHrWkByoPi0+MQLsS5kxK1qZKQAkDMtn0rrFgvWxoTNUBxMrhHPL6iI5gCM6qOg+AGgjFkrn8RsboWT5YTnTZIzPUxkqQteZwo5UH3iaesI0xLOfLlAFpnqVQ5bQIX9BapMkFsRPQv75QUiYhI4UqSdDR/UgtCLC0dpnqGpPLSKabLSbGSpynfvCOqiSPQQVZ7enwha8quAoClecLLPZ+93HqfYORDKx3UtDgDE5qQ1dk1yD18oppLtl+9jSzTpZfCtIIzdKm9QemsESBifCoJfMJKSk+Sa+0J5chxhKSMgQUnWrv10aNzbvnIYpTiTukv9DTpC6XphJJexsozZf7iRkCGIp+0g/D2hdfaO9lHCAFhlMMi2ZGx1blE9jt8wOhYJbMGrgbjSJhZEzEvK5txP5EGo5Z9YnTtlvordwW4omBCvCqnQ6HzoPOLWqTFJveSZa8Joc0n81eLZY7YFykLP7gH65EeoMdfxMlqjHljTsmWloS3vadNvjDK0W4AGlYq15zXg/Iy64orHH2xdaV8RgIqrEk5fvEUpLlhGE0k0tLwdIkKLBuZ9QPnEtnszM+UN7rsoUt1VHxNftCpzpDYRsDk2KgPQg7vr84NRd66Ur/r7+kObBYQtGJZZKWJ3DACnm4aGtnspUXDlyOGjBI0Jem7dIxyyuzTGCoq6pBzL75D8bnBU9bSlJOZCUjzIJ9gYstqu50GlWdvv5ZRT1zO8W2xUfkB6Q7x/+xis3xRN+uwBk5mkTWQlWcLJ6SD0/PnDGxKcgaR1oR3Rgb0OpDNGRoCMjXwFcj0eYzQjvq2iVJWoZ5DqY7/XVYwl7VTwpCBoCSeZAAA9zHNyJxg2OW3RU5nCMX71Zch/KApa0lziy1Py3Md3gtRISPEuj8tfzlESpaQAnMDXnrTb2pGRDW6BJc0GqEPzWX9v9xpdvUKcLinhiWatCizkvmAVfVhAlolAFkAhQrxZcqPUc4jaKjT7J5E8r8QJ6MB7CGstNlCTxjGMgXAPJ2zyhLMtDowKCaKJ4di1Cs1NXblEcol+FJ8gT6mBabGuMaGltvElLSwEjV/FzYnSFs2ZOAKndOuIEBzsdYkRKmtwoLf9U/MRNZgoMoqQainAX5ZViVRFS6OLNfE8BjiwjYun4vFguq8ivwTSFDNIHy+0YmdIWlpktCV/yRr5AfHyaIkWWWpYMshK0l0qdvIhVW5c4XKaforY3trzEjEGWKoWnhPz9oTd1MQvGkGrYwNCclBmdKsjsYsUq1TZfEpJmSlPVPjQdUqycbK+MQ2mZKtCcIZ8iWAUx/apJAcUooatC4zor+is9rpgmIQojDMQVJUG6EPsQyhvSAbgvICStKv2qBH/AJaeoJ84edp7ARIxeIoOFSsywpxeWEg8zFHkzGW+hzHMGkbfFyUrQuaTLHaJjJc5wnncZAjc+1klhnyrE1mktxGNMY8mC9IU3mnCttoluuW1d4ivFLzKagRPLBAGkKyfyYyPQf3gHtn9oZ3YoK4aviFOVfm3vCRBpV+cFyMSVbHcZbfFvUbwmcbQyMqdlul20EkhgEJS2xU6lOxzLlIA5Qwu23IBTidRLMkZAAZn+45cg5igTrwCAS7ksydm+FfhBtzKWouoOQ+eQPIan7Rmli9j1kPVZdrlzHSxyoSR6ADT1jzG0yDJnLSQzKp009oe3PbChyC51NABuxMB37N72bjDigFc3EN8JNZKA8inCwEoBJgq7QxeI7OiCEho7sY+znMaKAVWMgFNoMZDbF0y635IwkqHUiK3e85KkJLuyqgZ5H5gRe+01jBQSDnHlN6AysYd21+deTxzJyvGx8V8gFSStalZAcNPUhMC2mWWKlEITqTkOXM8oYWicJMpIOZDlsyTVh+acoV9yucQpQy8KdE8zuYx7Y3t0gUqcVdMvQZLXzP8U+8SSZSleAMn/FI+sFLTLlmvGvnkI3JSucaMEjMksBEtIuyIKlooE41auaeW8FJtUz9ksJ8ifoIJkzZEoVWCdh9fvHa77lpPAkn/AMc/Uj1eBbb9FU2DzbJPmeJYCWyALa0YZ+cBmQkfuWTuEsPjBdrvoqBAQwObqr0caZUDQuTa1u/B0Zx7xa5VsOMRlY7ApSXDNnnUwxstjUGASdTlTWjjR6wFZbTaVHMDkUsPgfeDJP6gEPNCOmEvvRg5hUkV7GsuapJY4k+3saHzEcrkEusEFX8gGNc8UsUUOYZs3guyW9wxWua2bS0P1w6xMpMmYk4FYV6E8LHdgwHUQoLdAF5XmldktCVePuw9XBqEuDvUD0jzGzyQqbgOv0eLhfSVrlTUKH9SWMbgAEpBBJ6UBI5coqEhR7xCt1MfOkavGSX/AKBIdWewhOQ8zmYmXJiUAiNLMdhJJGZsVTpAxExGpTRlqVU9Y4ly3zjnydyZqXQVZkEgEdMn9vzOCjZSmYUqJKS2TFnyptUe0c3coJUGNQS40arK8teUGWuUFjEM0hgxGVCkndgG8hCJSalQxJNFXtyFCYQrMN9oslgtJ7ogZ4k1/tIUD7GEV6IPeB8z+fOHVlkkolnRhibyb2MDkkmkFCPY8ss4ZDL8YADLPOG0y7e8lFSfEH3ryivBLGjcuUXDszOYYT5mMks3CSkjQsXJNFVs2dc4ltAaMttZqiP5H4x3ajQR6bHK4nIkqkRFMZHaUuI1DNFHoHaO9CEGsUG+mWxLAAjF0FW/N4dXviBdTtpFfvBAW7ngAxK5gVb1aMM0o42FHchSjjWJs2uI8KeQ/d0Aji2WkqLCg+MdBS1gkDN/JL0Hz9NoklWbBxKzG5+UYRzIrPYwASsOG3akCWm1kgJcBOiQ7ee5gyZN744cTDzA82joiUlgCKZsKnzOvOItdlrXYFZrIpWQYbmntB8u6VK8JPX8pGzbk6V6/aNTrbMV+9hsKfUwMpMlyDhdqECqkV1Ux9BAC7QEulC35hKR6MH94EmB6lyfMxAoL2b0EUot9svY0l2kCqpin0A+ekHWa8Utxd2OSkiu1AS/+MVsylan3iaXYlZtTdi3rEeOPtl0XFFqlKDgySdGdB6OImlpSqpSR/chSVv1DiKnZ5A0VXRx9CYd3ddc5VUFDDN3f0IG0KcIrphJJeyO32SZLVioZfEGGaQoEEYVMWIJ3FYoswKBfm/nHpVqlzUpIWCBpqPt1EVi8bsC1PLDK1Qdd25+jwzE6ewZq9kxVEa1RsGIZ62Dx1+VKzLWxbNDqOzxPZrPiIyB5uPKOG4X3ie77SQQMZ2qSB7RzXLbZsrSQSmStCgMBpVhxEbihyzgtuEILNjIVuEkF86soBIB3beGX6WWtD98iQT+494x6KUWfLSK9ftkmLImY0mUSElTpAWoa8PMs51hbmpsJR4kXakATZagGSQ4HKhb3byhpYSV2fhBShK0OdSFAsH0AYdfWK92gtJUtCTmlCRXct7RYuytvCpapCnIOEhqMxzOdawqaqCf0Njt0M5csJYBJLepfVtItlyWIKSGDH5wv/RB8KAzZlnJO7nOLDcFn7vJ+pqPXWOfmmn0asaaRRrZKaYsHRR9jAk5VQIdX5KafOT/AHOPOvzhJPFQTHqsMuWKLX0cbIqm0dhcbjkRkHyBotPaecBLMUi1znQU6kNFpv7iSRFZWnEQdmf6Qua0wY9kk6YJaQgeJgw/iNH5womuo1L/AAEET0qUS2RqTvEakBAokqP5sPpHPWjS6TOEcKSlAJfNXyEaFkOajhgiRKmqqQEDc5+UdzZJSKAKO6iT6OABFNgAvcIFXLR3Lk4vAkHmVV+PygVaS9fc/ONmWB+4E8n+JERoYo/sMTYTqD5MR8Ymk2IA1JA1JCPm8AotKxkT7RwXUXJc+sD/AKTf2NDapaaJcncBA9wBEgvJmbEf+xHy+sAWWwqmKwpIdn/PWDDcayWxAlhuPlA3D2wqiFSr9IJIADJpUu/X7bwXYu0EwnJ8gGSNfTaJrJcSZYDh1O56V+bQTeckSpRo2jszBnV7U84TLJj6jsugqRb5ik8aAUlsm9XD+sDXjYAtBKUMofxIPP8AbmeTAxF2YkTJlmQQNVB3GhP/AOosKLJNGEAAge3LQwvm4sjaopcm61zgs5rAxBg4mAZsRQKavkXaK5bTpHq0uRgXj7vCsNxB3O/hBem8UvtTYVTJy+4lOaYwCHCsyySavsH2Gka4eS2uL6FqKuyrJWwaJrJKeuIDmzwKqhY0LsQcwRmG0MOrFKGENkKqcZeZDZtTWKk6HR2AWq3UwJUtQo6i6EcnTUq84ySlWFQd0jCRkEnchKaDI51rnkIKuawi0TOMcNS7nJ6E0y1L7QDbf6QVLDF1VIapzpQEJr7QMpLpdhRi+2L7w4phIdqVOp3gqwWnuyMJzZ6CvKukLpszTpkfznDex3YZhJRUpY7PmCOrtFtUkmTtto9N7O2hMzCFCjZpG2hDmsXDukpDpp+bR53dazJWhCVFNBjSQCyhVlMHDghlDToWvf6sGUo8s8x1zjm5cNbNMMl6KPfC3nzFZh4Xz0PBRFC+sQyQ6Tyjv+DJqKgzneRXJyAUgxkEpSRoIyNvATY4vFTvCSRL8T6Q4n1DwktpP7c+XnC8v8GBDsGtdpQC1Ttt5COJtpw6AHbWJ7HYAniNTpq3Tc84jt4AdhrrWu3OObrpD20LptrWdSBy+sQKmE5k+pgpCQogF1rP+I6Yc4JmykooySryp+bRVk/wWS5ZNKedBBv6dKA6uJWwNI6QttfNhR9toklWZUxXCH3yb1MVYxQ+yCUiocADWiX+ET2+dhWGCQGDMkZj5wau6FAOopYjQn6Ryq70EAEmhd3010gLTZT4hXZ+80AjvBLBqyS6cQOubRZrGiStRU2EsAxU2viBJbbQxQ7znyJqEy0gowPxJDgnIF3Gmp36QNdl8FCsIWVJGS2wnozlx5wEsd7CTX0enWuwqAxJIUE+RbIijgmu/lFQ7ZW3EGEw0DYC9Ccz6UgqV2lSwxEHcGh/ySQfJjFQ7TWxMyc6PCWYO7cgdRAY8XyD04ly7IzyLKQKFKyxI0Vhpi/aKGriHcq14VErSeQBKQ51d8vaKh2SvIy6aEVAGfu3tDsWmUtRZODnwgHmRpnEmlbKg1VNFsRPl4DMJolJcKLkMCfgI8pTbVLmzZiqVUojcnwpcZB6cg8XO8ypUsoQaKB86fBorlyykDxFnUQ/JFAXzFSoOKwyNRQLSvQsvixsLNPJJMwMvEGKiCWX8B5CNgLWlQcMS9cgGag3+3k2v1XfoSlAPAC2LMuQXJz0HOE0mYhsExwR+3qM+jM3+ovlr9jFHasdybImXZStIKlLIATqoFxUj9tcuWeYioXjNKtnaup6ULem8XFInrk4ZZQeEpDqZISzaAl4p1ou2alWCbhSNwUqBzq6SfzaE4FtuQ7K+khQ3PKLL2btycSUro5FRq3PegpEEq4kl/6gZmqwrvnllANmutU1YQncAnQafONMuORUmKXKGz1C22PvrRLnSyCpIIWQ3EkLOEHdkq9ot1lsgKVpbCSl3DEF9ct6HnWKx2a7MzrMkHvcbFPCoMfI59Ic3x2h7o4AAVtxjYtvzEYXNyl+PtjeNLmUy8ZS0KUgs4NecbsSeGA7ZbCtR1JMMLMGDax3fDg1tnPzy+jhcuMjtRjI6AgKtLBMLpkoeJ86Aa8/zlB8xTgUhNfS1JAUjQxk8lN4y8f8gySQxOwISOkVSZNBmETPE5YHLy3+MOrNeacIAooBTg7nI8xC6fZhM4aBzma+vKOYtdmpR9nKZ+GgcdKR3Ir4UnroIEwzJQqkKYmtSG88sjmIIN8pZqg64svIinwi2q6Ccq6QfLsqE+IvrqEjmd4llXsmUAlIdvIV35wpUpSw9SPaMwJT/wC4/QfOFtX2LtsYTL1WtJS6mOyRToWgWw2fvpqUrXhSXdSiMhVvNoHl3wUk4UhsmNRES1BanNX00rpFqLj+i1FjHtDYpSlpRLWgJSl1MoeIk08gE+pit2iV3MzASCKGnMAjzYiLrd3ZiYoBRlsnP9pPvlHF89mpSkHux3c0E4lTMYC9SCvDhBq+Qb4DHKk6CdFYlJcjUGIX7yY2jsDt9olsSzJC8bAlLIJqkk5spLpcCucEXdZwylJZwzjQg7HeGdbBug+yWKagukPTMEa+cEgrSUhjqakB6jnyyhSmcQWqOTtB1itSgrFiUGyr6QDkxnJsvd1SZi8Ke5CEtxKNC1dVEqb0hRZLodSg/gUUk/8AkXz1JJUz0BgRd8zSlUpWJQLEhy1cksKlxiJfRqcVGar0WB4cJUKA6MwLJ1PVoT8m7Lt9oEtKkWfGpbqCattsVHTkBU0yig2y81TZ5mGj0+P1yi/XhimSe77tRzK1NVT5EtlmR6RSL3ukyCkGpNRyzz5w3FFe+ypNrstHZS9RKWCfCaGLpfnZKVbpPeSgJc5nBHhJrQ9Wz5x5Vdtp0ND7GLIi/Z/diSmYQjLCKU1BUKtAywvlcWMWTVMRIumdNmCVLBd2UdE/725R6F2NuFMhQxoemZDsf5HmfgIsfZuxrXIl4glJSMkBgxcgB65NU1JizWSxJYcI59YGU2lxiTt2yKz2AYRz+/29I8nv+2JVMmrBqpZPk9PZo9G7YdoDZx3MoPOWhRS9AkMRirmXFBHiN+Ey3Qk4iM1ajeJ46jGdvsuSk4/oNkWmWDxLSCNyIMs14S1qZKwT+axRy8Mezkkqm4tEA+pBAHx9I6+LM7SSMc8aSuy3lUZETxkbhFDO2JwvtCK1qxeQJ+EWe8FBmIip2tWEuNIyeQ3wCxr5C+fJ0GuZgFVqWkkI8Oxr9xDCYkEEE5a6NoeekBFAdhlv9tIwLrZpSRPYbTMKsXdFbBqDEOrAiG1tn2W0MZiEy14ahEtaC4zJLMSX2amcCWRCUjxKbVqP13iwXbdKJkorUpacgkcO7PUdIzZJL0M5aoq4uMlOKzTCQ7EEFOGj10JYGgEIu9XiKTViQfItHqN5WVIQmSiYyQSSOupwipZ8+WkeYizvNUAdT8TDMMm7sW2vQxu+51znwKqA7AVPQHMwwsF0z5awRRv5sl/nCkKEs1d+nziWz3opcxKQAzjESHJG1P8AcE4zk9FWWe1X2tArOTi5y0rB+D/SEsi9p6ySqYE0NEIT+6pc5JfqfKIrYj+owD4Rhrm7k5vu+bbaPBNgupQ4ccsZrU6swzgOkFAIyLnNXIwcMMY9l2Nriu8TpiwtIKQlTqUl0rBySsJzUCQcxTLIwn7UdmzZpn/p195LIfBiCpiD/EpzUNiz787Da7LNSe6CikEgoCHYqOuJPINkw0AGc95XzLUmUlRK5gwBShkMLEpxEOok0o4GHOsD+KXLkn/hHKzz6y3gUmpCm0Idj51BhtYr5SCqYJIV3YqMg5oFFi+EE1b/AEx/5IsclMtMxDKmKKXWk1Yu4WNMw3Q1igy1EQMVzVtEovPZ2fNmT1gK7xZBUo6Oak0zYAADoImM8mYVEuQ4Ap7tl/qAOzVp7hIUmYBjfG22FWFPXEx8oLsJSqagIS4c4QR4tiXzOsD02FD7L3ccoCWVLOgpp923y6x5f2ptveTlqOWJkD+0UHrU+cWi/wC+1JKpJCpZYukjN2piegIevOKJb8S1FSlJJ5PF4Ib5MGUuT2FSkjCDD25rMWxK5U5feK/YyMAc5fjRfeztk75QzwBlK6ZV2egaHNqimepdnJAElKtVgU2H0hupQQkqOQhVd4wl3YMEpSdAANPOKvffalM1S5cpbpQVJLNxKHib3A+8YlvSQ+vsIv8AvCVaUqRNRQOZcxJ4kqYsQ9GdnBpHi9uxpWsLzBYsKflI9CTaHDpchnbOm4Hyiq9o7sSVBcskpWH4S4G4DabCNePGkv2LeTdeiuyZRmlkg5+n2i0WCxiUgJHUncx3YbOEpDBoLaOngwqOzNkycjjDGRIIyNdCbHNrTwmKfeAZXtFwtpI+UVy1WYLW6icvDRuuTv5xhzQc40g8bSdiGWakb/HSOl2RmI8JyMFCQxKeEkGhfCSNI574JBBIbMVcg7hkxzpXdGnt2MbksOIuQcIzOXl+bRLfV7gEIlB2oSKhxoBqzdITL7QKYJoQMgB/9tz9IDtV8rUQgAOc2en3hX43dsu6Zze1sWzLqTWufU/eFVjUpJfLnrB3cAKdnb4xrWHxVKiN2Q2hC6qolPJn2ia6ZvdTElXEHBOtCDu1R13ie8FFMkS2Z8ExRP7nxAaUANG3rqABErLVDuGBOnMerdIZi+wWqLTeVqkLDlZWpBSlIJLlJxFSirNgxYf9M3IhnYZ8lKO8StgCmhckBgAlK1VNElncMcgcqUFE6nIA+Tc65QX3lA2JtnfJgFPvXC4GkMoh6Tdl7WebJUgAoWhKsUxkpOE4lHCcvFQp1fzFPvWfgmESSnCCkOlBCUsEgskmimdxrU6gmG7reJYUFICkrSAXJBAxJUSGo9My+catV4FZSSVKTkQ5xMGYkkVow18JeBqigC/reP0ykFJMyYpLKdRACVBRASSzukB+elXh7OXN3yQARjUohiAQKPvs8b7VOvuyAWSkgkAsA9OlA9d4k7EyFLmkJzACgdQxY/GM0/jF0M5bHFoug2dGEiiiQoEcKm1AIaNWG65ThCjMQ4d0qBA6pmBSW+EW+RasTInB2pXnuPnC69bvwKUtAdIDOdAaM2ucZ4ztDU09M87viaTMVxlZ3LuGoxBJ0GhhcQYtHaC6wQmah8Z4WGZLiv8AifNogsl0YWUaq20eNuFc46M8nQNZZDIY568nj0fsdbpSUY1qwoCXWr+6mFPNg56xR58gMaNSFUi0qSS6uHzbr94rNjdUFBpl77T9ulzkGVIBQguMZfGR/EEeEb/SKZYrRMQt5ZwnXV+VfPeNTZoIckMOefT412jidPegNWYNypWFQVaQ5lgsFsmJKmbiUVYf41qzZQYhPETuSQMgHZxTmHgO5JQ7sF6nU/nKGKEuTtHUwYaVsw5J70RYjE6EPGpyWoM4KkS2EbEhLZGJJjILaMggR3fV34FEZh84qdsl1MejXnJxJMUm32Zi/rGGDGvTK/a5SiglIc6gvp/GoYxXluQrQb7RcVpYwg7UrCVkt/HoaU+cK8jGo/JexmOfoRSpeLRhqXct8o3cst5pOiUqI/POCrsWCxXQF3+Agvs/KCJijoTg9n+YjK3SY67OjJGAHcmvNv8AUCKknEE60+ApDlSAjGhQ4XqNuY9jBN0WdKLQZqw6EBShzLUHu8L5cU2E1sR3zZGnJDv3koZucLOAOTFIMKZKqCLRbbMTNdTgggBi5KeIvTMuaNk0K7VcpCwUqTVnDmh2cDLnygsORJbBafYvWH6ZHeHdsvNU4uoAHClAw0ACRhZtyDU6sIU24YF92BWhKq5V4cJFDkX6RJIluP6hLK6ezCsPc12Uotjm77GqcoJGGgBrkxyfDWvvHVqMuUpSH7zuzxqBwofPAl/EvhNaAVorKCrrtQky1BOGWXGFSn4qZ51Ib2A6VW3WwJXhQVd2AQ5bEoq8a1czTySGjPzyTk/SLqgicpUxHegjECSpgwroBsAw6CHHYRZRNM3D/bTJj4qE+flAVx2UTFd0CwXqPpkRFpFh7g92WwgUNGI/A0DOSpxHQqRZLVYBMGJ3LUyDbilPj7xX7PbQETZKlFmOF+Q8LnOrZ7GC7uvMBKgsk4MIKq8TuwbVQCTXUNAsyxpVOUsPhc9CdfKFYsTc+IqT47YAJeJKRs59Y4XJfKm0M50nWICh/tHbx41GNIyynbtimdJLRV5yWWpJ0NOmkXhacLg5GKX2hOGc4yKQfOohfkQ+IzFLZChFCaMK5jcCg1NcomJASWzr7awElVI2Vvwjp6xkUdmhvRdbpkYRLB/iB7VhoRy9IFsMpwDlDNKI68EkjnyZAmykl4llyiDXKChGhBAWZgjIkAjIlll2mocEQhva7tRV4uVou/0gC0WQOwrHNjkRpcDzq0WSArfd6ZqQCAFDIkPT6xdryu3UCEU6zQ51ONMDcXZ53NswQ8snic4SaO9YKsljUqUCkcWJRZ2OQGuvDFnvLs2ieQSSg6lOo5g684ItvZyakJVZiSAKpJq+7nP1jHPFJIcpJlbmAzEgEpEwBiCalueUdImFPCUuCGd2AIpWGU27Z9O8QXqDiAHQgxhu6acOJKahia+uxhHFv0Ha6F067jjkuSTUqIrkGChlSsavG0S5AJVixFPCMJStyTloAwAfnvBVquqbKBKVEhLUDktoQHyfRjlrCm9LGPGpeNRZy7s40IOlQBzHOIsEn2TlqivySpSipeZr+Vhh+oUAAGYaAD4s756xogAUzbYfHXTONBEalBfQFnMyigpyQQ1STTSA7dZWcjKGEtL8J8ofWDs8sgd6GoaBiS1M6gQfEpsrPZy093MeoZ2rwh6FxlFvm2kviquWAS4Y51NNsveFM7sxNlgkJxJc1RUtpw5+jwd2YueYVhagpKA4rQK5Nm30jLkxty0g4TrYXYJZWVMeFQ4ubNh5O7ehh7KlMkAbUgiy2VCUhLOB6k7vGTE15Rtw4uH9icuTk/0Dfp4xdm5QSC8dYY0pCRTaLKVDKK7flypmJZ2WMj8jFzKIhnWUEVDwTimqZFJo8fmyFIJScwWMPeytz96ozFZJIAG5z9ot9r7NyJpdaHO4JHqxr1g2w2BMlIShICdh9TmYzRwVLfQ2WW1o5lWVonEqCEiO2pGsQQlMc4YmUmIyIshsCMjtIjIGw6PWY47obCO4yOKbgW02JKtBFfttxsX0i1RoiDjNxBcEygWmyco3ZZahlF2mWGWc0iI5d1ywXaHfn0L/ABsSixqKU40ghRbn1hwLrlhGDACM6iCbQrCklshSN2YcIfOEyk2MUUhdM7PSFDwN0J+cV+8P+NLJMxHjSpVXSRnuzNF2jRgbZfFHjF+/8Yz5WEyCZ4Lv4UFPkpVQX30hJdnZO0zpvdCUpJHjKwUpQNyW9AHePoBoxoNZGDwKPd3/AB7ZpaAkgTJoqZinYf8AVLsG5uY5vC7FSlE4RhJOzVzi6GmWucL77khUvZsvzeLxzdlSiqKQZUdpkvrE6xUDen0jkDibYOY3UZrIcMdKApGHw4tzQRvCQWg6Ks5XL4XjgJpBEclD5wSBICiOFCJzL5xyqWN4IhCExmARIoRy0WQ5YRmUdUiNZi6KOnEcERhEYIos5xxkRTBWMgqJZ6/GRkZHCOgajcZGRCGRkZGRCES1VbPlHaQ0DzCywdw0FRbIZGlGNxomKIaMaf2jaUxrDEIRKFX5fh+ELr8nshgQ8H2tLpiqWpDHN4fiim7FZJUgRaQ8RtRW5r6f7iVWcRLPwPw+0bkZThNUjkxHQRqWrNWqsvnHUzxtyPo2URzlVHNoNFEjxpUYc1RoRaIaMcs5pGzHEWQjVnGokUYjUYtEOSI5MdRGoRZRjxiowxpMQshzjcZGRZ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img0.joyreactor.cc/pics/post/%D0%B2%D1%81%D0%BF%D1%8B%D1%88%D0%BA%D0%B0-%D1%81-%D1%82%D1%8B%D0%BB%D0%B0!-%D1%81%D0%BE%D0%B1%D0%B0%D0%BA%D0%B0-%D0%B6%D0%B8%D0%B2%D0%BD%D0%BE%D1%81%D1%82%D1%8C-%D0%BB%D0%B8%D1%87%D0%BD%D0%BE%D0%B5-9281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20182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5400675" cy="100010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Ш"/>
            </a:pPr>
            <a:r>
              <a:rPr lang="ru-RU" sz="2800" b="1" dirty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4339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539751" y="2060575"/>
            <a:ext cx="4248273" cy="446405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kumimoji="1" lang="ru-RU" sz="2400" b="1" dirty="0">
                <a:solidFill>
                  <a:srgbClr val="08080C"/>
                </a:solidFill>
              </a:rPr>
              <a:t> Старайся укрыться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в том месте, где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стены помещения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могут быть более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 надежны.</a:t>
            </a:r>
          </a:p>
          <a:p>
            <a:pPr eaLnBrk="1" hangingPunct="1"/>
            <a:r>
              <a:rPr kumimoji="1" lang="ru-RU" sz="2400" b="1" dirty="0">
                <a:solidFill>
                  <a:srgbClr val="08080C"/>
                </a:solidFill>
              </a:rPr>
              <a:t>Не прячься вблизи окон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или других стеклянных</a:t>
            </a:r>
          </a:p>
          <a:p>
            <a:pPr eaLnBrk="1" hangingPunct="1"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08080C"/>
                </a:solidFill>
              </a:rPr>
              <a:t>предметов – осколками тебя может ранить.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5288" y="1052513"/>
            <a:ext cx="3196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990000"/>
                </a:solidFill>
              </a:rPr>
              <a:t>Взрыв в помещении</a:t>
            </a:r>
          </a:p>
        </p:txBody>
      </p:sp>
      <p:pic>
        <p:nvPicPr>
          <p:cNvPr id="4099" name="Picture 3" descr="C:\Users\Home\Desktop\взрыв-дом-улица-воздух-1744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71678"/>
            <a:ext cx="4187576" cy="3887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5184775" cy="79216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Ш"/>
            </a:pPr>
            <a:r>
              <a:rPr lang="ru-RU" sz="2800" b="1" dirty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5363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214282" y="1557338"/>
            <a:ext cx="4500594" cy="515781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kumimoji="1" lang="ru-RU" sz="2400" b="1" dirty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ru-RU" sz="2400" b="1" dirty="0">
                <a:solidFill>
                  <a:srgbClr val="08080C"/>
                </a:solidFill>
              </a:rPr>
              <a:t>     Если пламя бушует за дверью, а ты оказался в помещении, расположенном на высоком этаже,                          не разбивай резко стекло – приток воздуха может «втянуть» огонь в комнату.</a:t>
            </a:r>
          </a:p>
          <a:p>
            <a:pPr eaLnBrk="1" hangingPunct="1">
              <a:lnSpc>
                <a:spcPct val="90000"/>
              </a:lnSpc>
            </a:pPr>
            <a:r>
              <a:rPr kumimoji="1" lang="ru-RU" sz="2400" b="1" dirty="0">
                <a:solidFill>
                  <a:srgbClr val="08080C"/>
                </a:solidFill>
              </a:rPr>
              <a:t>     Если огонь за дверью – постарайся заткнуть щели, чтобы дым не просочился в комнату.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539750" y="1052513"/>
            <a:ext cx="449001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kumimoji="1" lang="ru-RU" sz="2400" b="1" dirty="0">
                <a:solidFill>
                  <a:srgbClr val="990000"/>
                </a:solidFill>
              </a:rPr>
              <a:t>В помещении начался пожар</a:t>
            </a:r>
          </a:p>
        </p:txBody>
      </p:sp>
      <p:pic>
        <p:nvPicPr>
          <p:cNvPr id="14342" name="Picture 6" descr="http://www.vmersine.com/wp-content/uploads/2015/11/%D0%B7%D0%B0%D0%BA%D1%80%D1%8B%D1%82%D1%8C-%D0%B2%D1%81%D0%B5-%D1%89%D0%B5%D0%BB%D0%B8-%D0%BC%D0%BE%D0%BA%D1%80%D0%BE%D0%B9-%D1%82%D1%80%D1%8F%D0%BF%D0%BA%D0%BE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786058"/>
            <a:ext cx="4071966" cy="2924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5472113" cy="86518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Ш"/>
            </a:pPr>
            <a:r>
              <a:rPr lang="ru-RU" sz="2800" b="1" dirty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6387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285720" y="1714488"/>
            <a:ext cx="4862345" cy="4810137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kumimoji="1" lang="ru-RU" sz="2400" b="1" dirty="0">
                <a:solidFill>
                  <a:srgbClr val="08080C"/>
                </a:solidFill>
              </a:rPr>
              <a:t>     Если повали дым, возьми тряпку (если ее нет  под рукой – нужно оторвать кусок одежды), смочи ее и дыши через тряпку. Если воды нет – тряпку можно смочить мочой.</a:t>
            </a:r>
          </a:p>
          <a:p>
            <a:pPr eaLnBrk="1" hangingPunct="1"/>
            <a:r>
              <a:rPr kumimoji="1" lang="ru-RU" sz="2400" b="1" dirty="0">
                <a:solidFill>
                  <a:srgbClr val="08080C"/>
                </a:solidFill>
              </a:rPr>
              <a:t>    Если есть возможность выбраться из задымленного помещения, двигайся на четвереньках или ползком – внизу меньше дыма.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8313" y="1052513"/>
            <a:ext cx="4490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2400" b="1" dirty="0">
                <a:solidFill>
                  <a:srgbClr val="990000"/>
                </a:solidFill>
              </a:rPr>
              <a:t>В помещении начался пожар</a:t>
            </a:r>
          </a:p>
        </p:txBody>
      </p:sp>
      <p:pic>
        <p:nvPicPr>
          <p:cNvPr id="13314" name="Picture 2" descr="http://ogodom.ru/wp-content/uploads/2015/04/tAE%60To---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3"/>
            <a:ext cx="4071966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64704"/>
            <a:ext cx="82193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Действия персонала и учащихся школы при угрозе террористического акта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forum.yurclub.ru/uploads/blog-0483310001374232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714620"/>
            <a:ext cx="4000528" cy="37147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6408738" cy="92867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Ш"/>
            </a:pPr>
            <a:r>
              <a:rPr lang="ru-RU" sz="2800" b="1" dirty="0">
                <a:solidFill>
                  <a:srgbClr val="990000"/>
                </a:solidFill>
                <a:latin typeface="Verdana" pitchFamily="34" charset="0"/>
              </a:rPr>
              <a:t>Ты попал в переделку</a:t>
            </a:r>
          </a:p>
        </p:txBody>
      </p:sp>
      <p:sp>
        <p:nvSpPr>
          <p:cNvPr id="17411" name="Text Box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84313"/>
            <a:ext cx="8569647" cy="2232719"/>
          </a:xfrm>
          <a:noFill/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ru-RU" sz="2400" b="1" dirty="0">
                <a:solidFill>
                  <a:srgbClr val="08080C"/>
                </a:solidFill>
              </a:rPr>
              <a:t>    Не старайтесь заговорить с террористами, не выясняйте, кто они такие и зачем взяли заложников. Вообще не делайте ничего, что могло бы обострить ситуацию.</a:t>
            </a:r>
          </a:p>
          <a:p>
            <a:pPr eaLnBrk="1" hangingPunct="1">
              <a:lnSpc>
                <a:spcPct val="90000"/>
              </a:lnSpc>
            </a:pPr>
            <a:r>
              <a:rPr kumimoji="1" lang="ru-RU" sz="2400" b="1" dirty="0">
                <a:solidFill>
                  <a:srgbClr val="08080C"/>
                </a:solidFill>
              </a:rPr>
              <a:t>    Если есть возможность – не привлекая внимания, свяжитесь по мобильному телефону с близкими: скажите, что попали в беду, и четко объясните, где находитесь.</a:t>
            </a:r>
          </a:p>
          <a:p>
            <a:pPr eaLnBrk="1" hangingPunct="1">
              <a:lnSpc>
                <a:spcPct val="90000"/>
              </a:lnSpc>
            </a:pPr>
            <a:endParaRPr kumimoji="1" lang="ru-RU" sz="2400" b="1" dirty="0">
              <a:solidFill>
                <a:srgbClr val="08080C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68313" y="1052513"/>
            <a:ext cx="3958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sz="2400" b="1" dirty="0">
                <a:solidFill>
                  <a:srgbClr val="990000"/>
                </a:solidFill>
              </a:rPr>
              <a:t>Ты оказался заложником</a:t>
            </a:r>
          </a:p>
        </p:txBody>
      </p:sp>
      <p:pic>
        <p:nvPicPr>
          <p:cNvPr id="1026" name="Picture 2" descr="http://trumanproject.org/wp-content/uploads/2014/10/photo-credit-Mohammed-Othma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645024"/>
            <a:ext cx="5400600" cy="3030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64399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·</a:t>
            </a:r>
            <a:r>
              <a:rPr lang="ru-RU" sz="2200" b="1" dirty="0"/>
              <a:t>       как можно быстрее возьмите себя в руки, не паникуйте, помните: ваша цель — остаться в живых;</a:t>
            </a:r>
            <a:endParaRPr lang="ru-RU" sz="2200" dirty="0"/>
          </a:p>
          <a:p>
            <a:r>
              <a:rPr lang="ru-RU" sz="2200" b="1" dirty="0"/>
              <a:t> ·      если нет полной уверенности в успехе, не пытайтесь бежать; </a:t>
            </a:r>
            <a:endParaRPr lang="ru-RU" sz="2200" dirty="0"/>
          </a:p>
          <a:p>
            <a:r>
              <a:rPr lang="ru-RU" sz="2200" b="1" dirty="0"/>
              <a:t> ·      располагайтесь подальше от окон, дверей и преступников (места рядом с ними наиболее опасны при проведении спецслужбами операции по освобождению); </a:t>
            </a:r>
          </a:p>
          <a:p>
            <a:r>
              <a:rPr lang="ru-RU" sz="2200" b="1" dirty="0"/>
              <a:t>·      </a:t>
            </a:r>
            <a:r>
              <a:rPr lang="ru-RU" sz="2400" b="1" dirty="0"/>
              <a:t> </a:t>
            </a:r>
            <a:r>
              <a:rPr lang="ru-RU" sz="2200" b="1" dirty="0"/>
              <a:t>при ранении или травме не двигайтесь - это предотвратит дополнительную потерю крови. </a:t>
            </a:r>
          </a:p>
          <a:p>
            <a:r>
              <a:rPr lang="ru-RU" sz="2200" b="1" dirty="0"/>
              <a:t> ·    в первые часы после захвата не высказывайте категорических отказов преступникам, не противоречьте им; позже не бойтесь обращаться к ним с просьбами о том, в чем нуждаетесь, постепенно повышая их уровень;</a:t>
            </a:r>
            <a:endParaRPr lang="ru-RU" sz="2200" dirty="0"/>
          </a:p>
          <a:p>
            <a:r>
              <a:rPr lang="ru-RU" sz="2200" b="1" dirty="0"/>
              <a:t> ·    если террористы находятся в состоянии наркотического или алкогольного опьянения, по возможности ограничьте с ними любые контакты;</a:t>
            </a:r>
            <a:endParaRPr lang="ru-RU" sz="2200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·</a:t>
            </a:r>
            <a:r>
              <a:rPr lang="ru-RU" b="1" dirty="0"/>
              <a:t>   на совершение любых действий (сесть, встать, сходить в туалет, попить, поесть) спрашивайте разрешение, без раздумий и сопротивления отдавайте свои вещи, если этого требуют террористы; </a:t>
            </a:r>
            <a:endParaRPr lang="ru-RU" dirty="0"/>
          </a:p>
          <a:p>
            <a:r>
              <a:rPr lang="ru-RU" b="1" dirty="0"/>
              <a:t> ·   при общении с преступниками избегайте</a:t>
            </a:r>
            <a:endParaRPr lang="ru-RU" dirty="0"/>
          </a:p>
          <a:p>
            <a:r>
              <a:rPr lang="ru-RU" b="1" dirty="0"/>
              <a:t>презрительного, вызывающего тона и поведения, которые могут вызвать гнев террористов и привести к человеческим жертвам; </a:t>
            </a:r>
            <a:endParaRPr lang="ru-RU" dirty="0"/>
          </a:p>
          <a:p>
            <a:r>
              <a:rPr lang="ru-RU" b="1" dirty="0"/>
              <a:t> ·   по возможности не допускайте прямого зрительного контакта с террористами, разговаривайте с ними спокойно, на вопросы отвечайте кратко; </a:t>
            </a:r>
            <a:endParaRPr lang="ru-RU" dirty="0"/>
          </a:p>
          <a:p>
            <a:r>
              <a:rPr lang="ru-RU" b="1" dirty="0"/>
              <a:t>  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143248"/>
            <a:ext cx="5643602" cy="347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35847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· </a:t>
            </a:r>
            <a:r>
              <a:rPr lang="ru-RU" sz="2400" b="1" dirty="0"/>
              <a:t>     если вас допрашивают, многословно и свободно разговаривайте только на второстепенные темы, соблюдайте осторожность в том случае, если затрагиваются важные государственные и личные вопросы, контролируйте те свои ответы, которые в последующем могут повредить вам и другим людям; </a:t>
            </a:r>
          </a:p>
          <a:p>
            <a:r>
              <a:rPr lang="ru-RU" sz="2400" b="1" dirty="0"/>
              <a:t> </a:t>
            </a:r>
            <a:endParaRPr lang="ru-RU" sz="2400" dirty="0"/>
          </a:p>
        </p:txBody>
      </p:sp>
      <p:pic>
        <p:nvPicPr>
          <p:cNvPr id="5122" name="Picture 2" descr="http://bishelp.ru/sites/default/files/publication/788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4248150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3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·    для поддержания сил ешьте все, что вам предлагают, даже ту пищу, которая категорически не нравится; </a:t>
            </a:r>
            <a:endParaRPr lang="ru-RU" sz="2400" dirty="0"/>
          </a:p>
          <a:p>
            <a:r>
              <a:rPr lang="ru-RU" sz="2400" b="1" dirty="0"/>
              <a:t> ·   соблюдайте личную гигиену и чистоту, насколько позволяет ситуация; </a:t>
            </a:r>
            <a:endParaRPr lang="ru-RU" sz="2400" dirty="0"/>
          </a:p>
        </p:txBody>
      </p:sp>
      <p:pic>
        <p:nvPicPr>
          <p:cNvPr id="52226" name="Picture 2" descr="http://doramschik.umi.ru/images/cms/data/personal_taste_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57150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 </a:t>
            </a:r>
            <a:r>
              <a:rPr lang="ru-RU" sz="2400" b="1" dirty="0"/>
              <a:t> ·   наблюдайте за преступниками и постарайтесь запомнить как можно больше информации о террористах (их количество, вооружение, имена, клички, приметы, особенности речи и манеры поведения, телосложения, тематику разговоров).</a:t>
            </a:r>
            <a:endParaRPr lang="ru-RU" sz="2400" dirty="0"/>
          </a:p>
        </p:txBody>
      </p:sp>
      <p:pic>
        <p:nvPicPr>
          <p:cNvPr id="51202" name="Picture 2" descr="http://gizmod.ru/uploads/posts/2011-07/1309781768_matematik-terror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28934"/>
            <a:ext cx="3476626" cy="2667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42862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  Во время освобождения ложитесь на пол лицом вниз, голову закройте руками и не двигайтесь.</a:t>
            </a:r>
          </a:p>
          <a:p>
            <a:r>
              <a:rPr lang="ru-RU" sz="2400" b="1" dirty="0"/>
              <a:t>    </a:t>
            </a:r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  Не бегите навстречу сотрудникам спецслужб или от них - вас могут принять за преступников. </a:t>
            </a:r>
          </a:p>
        </p:txBody>
      </p:sp>
      <p:pic>
        <p:nvPicPr>
          <p:cNvPr id="5122" name="Picture 2" descr="http://life24.kz/files/gfhtfgjh_8805781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071942"/>
            <a:ext cx="3714776" cy="2500330"/>
          </a:xfrm>
          <a:prstGeom prst="rect">
            <a:avLst/>
          </a:prstGeom>
          <a:noFill/>
        </p:spPr>
      </p:pic>
      <p:pic>
        <p:nvPicPr>
          <p:cNvPr id="4" name="Рисунок 3" descr="1331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2918"/>
            <a:ext cx="4214842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57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ПОМНИТЕ: Правоохранительные органы  делают всё, чтобы вас освободить.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После освобождения не делайте скоропалительных заявлений.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14554"/>
            <a:ext cx="557216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ok-murmansk.ru/ifiles/dopimages/icon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0321" y="1928802"/>
            <a:ext cx="734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Берегите себя,</a:t>
            </a:r>
            <a:b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4357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  </a:t>
            </a:r>
            <a:r>
              <a:rPr lang="ru-RU" sz="3200" b="1" dirty="0"/>
              <a:t>Скорее всего, вам не придется столкнуться с этим страшным злом - терроризмом, но, к сожалению, угроза терактов существует, и лучше всего быть к ней готовым. </a:t>
            </a:r>
          </a:p>
        </p:txBody>
      </p:sp>
      <p:pic>
        <p:nvPicPr>
          <p:cNvPr id="16386" name="Picture 2" descr="http://invest-expert.info/upload_images/vaz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4104457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500042"/>
            <a:ext cx="85011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часто теракты происходят на территории Чечни. Также опасными регионами России считаются Дагестан, Ставропольский край, Северная Осетия и Москва.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Реже террористическим актам подвергались отдаленные от Чечни регионы юга России (Краснодарский край, Ростовская область). За пределами Москвы и Южного федерального округа теракты происходили в исключительных случаях.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428596" y="428604"/>
            <a:ext cx="828680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Сигналом для немедленных действий по предотвращению террористического акта в школе может стать обнаружение кем-либо из сотрудников или учащихся подозрительного предмета (сумка, пакет, ящик, коробка, игрушка) с торчащими проводами, веревками,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изолентой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издающего подозрительные звуки (щелчки,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тикание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часов), от которого исходит необычный запах, например, миндаля, хлора, аммиака.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imek.org/imek_news/wp-content/uploads/2012/10/7283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429000"/>
            <a:ext cx="46742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b.by/upload/medialibrary/bfd/bfd6e8f66b0d09d54cea0ee82f5912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71744"/>
            <a:ext cx="4429124" cy="36385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714356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Такой предмет может оказаться взрывным устройством или быть начиненным отравляющими химическими веществами (ОХВ), или биологическими агентами (возбудителями опасных инфекций, типа сибирской язвы, натуральной оспы, туляремии и др.).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ural.aif.ru/pictures/201304/%D0%BA%D0%BE%D0%BB%D0%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5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Сигналом для немедленных действий может стать также поступление в школу угрозы по телефону или в письменном </a:t>
            </a:r>
            <a:r>
              <a:rPr lang="ru-RU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виде, захват террористами в заложники учащихся и/или сотрудников в здании школы или на её территории.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rubtsov.penza.com.ru/calendar/pict/06191995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5715040" cy="4119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0648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Правила поведения при возникновении террористического акта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80010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При обнаружении подозрительного предмета: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Не приближаться к обнаруженному предмету, не трогать его и не подпускать других.</a:t>
            </a:r>
          </a:p>
        </p:txBody>
      </p:sp>
      <p:pic>
        <p:nvPicPr>
          <p:cNvPr id="21506" name="Picture 2" descr="http://cursorinfo.co.il/images/dir_227/img_00121257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29000"/>
            <a:ext cx="3810000" cy="2524126"/>
          </a:xfrm>
          <a:prstGeom prst="rect">
            <a:avLst/>
          </a:prstGeom>
          <a:noFill/>
        </p:spPr>
      </p:pic>
      <p:pic>
        <p:nvPicPr>
          <p:cNvPr id="21508" name="Picture 4" descr="http://mixnn.ru/images/stories/vnim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14686"/>
            <a:ext cx="16764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1330</TotalTime>
  <Words>733</Words>
  <Application>Microsoft Office PowerPoint</Application>
  <PresentationFormat>Экран (4:3)</PresentationFormat>
  <Paragraphs>98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</vt:lpstr>
      <vt:lpstr>Franklin Gothic Book</vt:lpstr>
      <vt:lpstr>Perpetua</vt:lpstr>
      <vt:lpstr>Times New Roman</vt:lpstr>
      <vt:lpstr>Verdana</vt:lpstr>
      <vt:lpstr>Wingdings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Ты попал в переделку</vt:lpstr>
      <vt:lpstr>Ты попал в переделку</vt:lpstr>
      <vt:lpstr>Ты попал в переделку</vt:lpstr>
      <vt:lpstr>Ты попал в переделку</vt:lpstr>
      <vt:lpstr>Ты попал в переделку</vt:lpstr>
      <vt:lpstr>Ты попал в переделку</vt:lpstr>
      <vt:lpstr>Ты попал в переделку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№3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9-7</dc:creator>
  <cp:lastModifiedBy>ARSEN</cp:lastModifiedBy>
  <cp:revision>166</cp:revision>
  <dcterms:created xsi:type="dcterms:W3CDTF">2014-11-28T04:36:34Z</dcterms:created>
  <dcterms:modified xsi:type="dcterms:W3CDTF">2021-05-11T18:49:13Z</dcterms:modified>
  <cp:contentStatus/>
</cp:coreProperties>
</file>